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  <p:sldMasterId id="2147483651" r:id="rId2"/>
  </p:sldMasterIdLst>
  <p:notesMasterIdLst>
    <p:notesMasterId r:id="rId39"/>
  </p:notesMasterIdLst>
  <p:handoutMasterIdLst>
    <p:handoutMasterId r:id="rId40"/>
  </p:handoutMasterIdLst>
  <p:sldIdLst>
    <p:sldId id="338" r:id="rId3"/>
    <p:sldId id="416" r:id="rId4"/>
    <p:sldId id="339" r:id="rId5"/>
    <p:sldId id="415" r:id="rId6"/>
    <p:sldId id="408" r:id="rId7"/>
    <p:sldId id="412" r:id="rId8"/>
    <p:sldId id="340" r:id="rId9"/>
    <p:sldId id="341" r:id="rId10"/>
    <p:sldId id="342" r:id="rId11"/>
    <p:sldId id="343" r:id="rId12"/>
    <p:sldId id="376" r:id="rId13"/>
    <p:sldId id="346" r:id="rId14"/>
    <p:sldId id="351" r:id="rId15"/>
    <p:sldId id="364" r:id="rId16"/>
    <p:sldId id="369" r:id="rId17"/>
    <p:sldId id="370" r:id="rId18"/>
    <p:sldId id="371" r:id="rId19"/>
    <p:sldId id="372" r:id="rId20"/>
    <p:sldId id="417" r:id="rId21"/>
    <p:sldId id="404" r:id="rId22"/>
    <p:sldId id="374" r:id="rId23"/>
    <p:sldId id="413" r:id="rId24"/>
    <p:sldId id="401" r:id="rId25"/>
    <p:sldId id="402" r:id="rId26"/>
    <p:sldId id="361" r:id="rId27"/>
    <p:sldId id="414" r:id="rId28"/>
    <p:sldId id="405" r:id="rId29"/>
    <p:sldId id="419" r:id="rId30"/>
    <p:sldId id="406" r:id="rId31"/>
    <p:sldId id="421" r:id="rId32"/>
    <p:sldId id="390" r:id="rId33"/>
    <p:sldId id="409" r:id="rId34"/>
    <p:sldId id="387" r:id="rId35"/>
    <p:sldId id="350" r:id="rId36"/>
    <p:sldId id="383" r:id="rId37"/>
    <p:sldId id="397" r:id="rId38"/>
  </p:sldIdLst>
  <p:sldSz cx="9144000" cy="6858000" type="screen4x3"/>
  <p:notesSz cx="6797675" cy="9926638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8989"/>
    <a:srgbClr val="01C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D94593C-6694-4C4B-B1B6-F770E8042A5E}" type="datetime1">
              <a:rPr lang="nb-NO"/>
              <a:pPr/>
              <a:t>08.09.2015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725FF5-C1AC-440A-8276-6E39B05C02B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373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DBB6389-89B6-40F8-AD6C-D6B18A062565}" type="datetime1">
              <a:rPr lang="nb-NO"/>
              <a:pPr/>
              <a:t>08.09.2015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B2D9F30-BE86-4E31-A4D2-52D65D10ADE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63441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102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8023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7014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35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5647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993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83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9259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3698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3154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1958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236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9536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D9F30-BE86-4E31-A4D2-52D65D10ADE3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79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 descr="PPT-logo-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387350"/>
            <a:ext cx="23971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6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0179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  <a:latin typeface="Arial" pitchFamily="37" charset="0"/>
                <a:cs typeface="Arial" pitchFamily="37" charset="0"/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372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ifi_logo_farge_lite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25700"/>
            <a:ext cx="5046663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PPT-sirkler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09050" y="3714750"/>
            <a:ext cx="2349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8366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14875"/>
            <a:ext cx="6400800" cy="1752600"/>
          </a:xfrm>
        </p:spPr>
        <p:txBody>
          <a:bodyPr/>
          <a:lstStyle>
            <a:lvl1pPr marL="0" indent="0" algn="ctr">
              <a:buFont typeface="Arial" pitchFamily="37" charset="0"/>
              <a:buNone/>
              <a:defRPr>
                <a:solidFill>
                  <a:srgbClr val="898989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126163"/>
            <a:ext cx="8229600" cy="158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31" name="Picture 8" descr="PPT-logo-RGB"/>
          <p:cNvPicPr>
            <a:picLocks noChangeAspect="1" noChangeArrowheads="1"/>
          </p:cNvPicPr>
          <p:nvPr/>
        </p:nvPicPr>
        <p:blipFill>
          <a:blip r:embed="rId5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0" r:id="rId3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6"/>
        </a:buBlip>
        <a:tabLst>
          <a:tab pos="630238" algn="l"/>
        </a:tabLst>
        <a:defRPr sz="2800" kern="1200">
          <a:solidFill>
            <a:schemeClr val="tx1"/>
          </a:solidFill>
          <a:latin typeface="Arial"/>
          <a:ea typeface="Arial" pitchFamily="37" charset="0"/>
          <a:cs typeface="Arial"/>
        </a:defRPr>
      </a:lvl1pPr>
      <a:lvl2pPr marL="630238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6"/>
        </a:buBlip>
        <a:tabLst>
          <a:tab pos="630238" algn="l"/>
        </a:tabLst>
        <a:defRPr sz="2000" kern="1200">
          <a:solidFill>
            <a:schemeClr val="tx1"/>
          </a:solidFill>
          <a:latin typeface="Arial"/>
          <a:ea typeface="Arial" pitchFamily="37" charset="0"/>
          <a:cs typeface="Arial"/>
        </a:defRPr>
      </a:lvl2pPr>
      <a:lvl3pPr marL="989013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6"/>
        </a:buBlip>
        <a:tabLst>
          <a:tab pos="630238" algn="l"/>
        </a:tabLst>
        <a:defRPr kern="1200">
          <a:solidFill>
            <a:schemeClr val="tx1"/>
          </a:solidFill>
          <a:latin typeface="Arial"/>
          <a:ea typeface="Arial" pitchFamily="37" charset="0"/>
          <a:cs typeface="Arial"/>
        </a:defRPr>
      </a:lvl3pPr>
      <a:lvl4pPr marL="1349375" indent="-180975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6"/>
        </a:buBlip>
        <a:tabLst>
          <a:tab pos="630238" algn="l"/>
        </a:tabLst>
        <a:defRPr sz="1600" kern="1200">
          <a:solidFill>
            <a:schemeClr val="tx1"/>
          </a:solidFill>
          <a:latin typeface="Arial"/>
          <a:ea typeface="Arial" pitchFamily="37" charset="0"/>
          <a:cs typeface="Arial"/>
        </a:defRPr>
      </a:lvl4pPr>
      <a:lvl5pPr marL="1708150" indent="-179388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Blip>
          <a:blip r:embed="rId6"/>
        </a:buBlip>
        <a:tabLst>
          <a:tab pos="630238" algn="l"/>
        </a:tabLst>
        <a:defRPr sz="1600" i="1" kern="1200">
          <a:solidFill>
            <a:schemeClr val="tx1"/>
          </a:solidFill>
          <a:latin typeface="Arial"/>
          <a:ea typeface="Arial" pitchFamily="37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nb-NO" smtClean="0"/>
              <a:t>DFØs samarbeidsforum</a:t>
            </a:r>
            <a:endParaRPr lang="nb-NO"/>
          </a:p>
        </p:txBody>
      </p:sp>
      <p:pic>
        <p:nvPicPr>
          <p:cNvPr id="4102" name="Picture 1032" descr="PPT-logo-RGB"/>
          <p:cNvPicPr>
            <a:picLocks noChangeAspect="1" noChangeArrowheads="1"/>
          </p:cNvPicPr>
          <p:nvPr/>
        </p:nvPicPr>
        <p:blipFill>
          <a:blip r:embed="rId13"/>
          <a:srcRect r="47110"/>
          <a:stretch>
            <a:fillRect/>
          </a:stretch>
        </p:blipFill>
        <p:spPr bwMode="auto">
          <a:xfrm>
            <a:off x="7829550" y="6215063"/>
            <a:ext cx="857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7" charset="0"/>
          <a:ea typeface="Arial" pitchFamily="37" charset="0"/>
          <a:cs typeface="Arial" pitchFamily="37" charset="0"/>
        </a:defRPr>
      </a:lvl9pPr>
    </p:titleStyle>
    <p:bodyStyle>
      <a:lvl1pPr marL="269875" indent="-2698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89013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49375" indent="-1809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708150" indent="-1793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5pPr>
      <a:lvl6pPr marL="21653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6pPr>
      <a:lvl7pPr marL="26225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7pPr>
      <a:lvl8pPr marL="30797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8pPr>
      <a:lvl9pPr marL="3536950" indent="-179388" algn="l" defTabSz="457200" rtl="0" fontAlgn="base">
        <a:spcBef>
          <a:spcPct val="20000"/>
        </a:spcBef>
        <a:spcAft>
          <a:spcPct val="0"/>
        </a:spcAft>
        <a:buFont typeface="Arial" pitchFamily="37" charset="0"/>
        <a:buBlip>
          <a:blip r:embed="rId14"/>
        </a:buBlip>
        <a:tabLst>
          <a:tab pos="630238" algn="l"/>
        </a:tabLst>
        <a:defRPr sz="1600" 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fi.no/veiledning/informasjonssikkerh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ternkontroll.infosikkerhet.difi.no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ctrTitle"/>
          </p:nvPr>
        </p:nvSpPr>
        <p:spPr>
          <a:xfrm>
            <a:off x="579120" y="1345549"/>
            <a:ext cx="7950200" cy="1943100"/>
          </a:xfrm>
        </p:spPr>
        <p:txBody>
          <a:bodyPr/>
          <a:lstStyle/>
          <a:p>
            <a:r>
              <a:rPr lang="nn-NO" dirty="0"/>
              <a:t>S</a:t>
            </a:r>
            <a:r>
              <a:rPr lang="nb-NO" dirty="0" err="1"/>
              <a:t>ikkerhetstiltak</a:t>
            </a:r>
            <a:r>
              <a:rPr lang="nb-NO" dirty="0"/>
              <a:t> – utforming av internkontrolltiltak på </a:t>
            </a:r>
            <a:r>
              <a:rPr lang="nb-NO" dirty="0" smtClean="0"/>
              <a:t>informasjonssikkerhetsområdet</a:t>
            </a:r>
            <a:endParaRPr lang="nb-NO" dirty="0"/>
          </a:p>
        </p:txBody>
      </p:sp>
      <p:sp>
        <p:nvSpPr>
          <p:cNvPr id="18435" name="Rectangle 5"/>
          <p:cNvSpPr>
            <a:spLocks noGrp="1"/>
          </p:cNvSpPr>
          <p:nvPr>
            <p:ph type="subTitle" idx="1"/>
          </p:nvPr>
        </p:nvSpPr>
        <p:spPr>
          <a:xfrm>
            <a:off x="1353820" y="3835949"/>
            <a:ext cx="6400800" cy="1752600"/>
          </a:xfrm>
        </p:spPr>
        <p:txBody>
          <a:bodyPr/>
          <a:lstStyle/>
          <a:p>
            <a:r>
              <a:rPr lang="nb-NO" b="1" dirty="0" err="1" smtClean="0"/>
              <a:t>DFØs</a:t>
            </a:r>
            <a:r>
              <a:rPr lang="nb-NO" b="1" dirty="0" smtClean="0"/>
              <a:t> samarbeidsforum 9.9.2015</a:t>
            </a:r>
          </a:p>
          <a:p>
            <a:endParaRPr lang="nb-NO" sz="1800" dirty="0" smtClean="0">
              <a:latin typeface="Arial" charset="0"/>
              <a:cs typeface="Arial" charset="0"/>
            </a:endParaRPr>
          </a:p>
          <a:p>
            <a:r>
              <a:rPr lang="nb-NO" sz="1800" dirty="0" smtClean="0">
                <a:latin typeface="Arial" charset="0"/>
                <a:cs typeface="Arial" charset="0"/>
              </a:rPr>
              <a:t>Jan Sørgård, seniorrådgiver </a:t>
            </a:r>
            <a:r>
              <a:rPr lang="nb-NO" sz="1800" dirty="0" err="1" smtClean="0">
                <a:latin typeface="Arial" charset="0"/>
                <a:cs typeface="Arial" charset="0"/>
              </a:rPr>
              <a:t>Difi</a:t>
            </a:r>
            <a:endParaRPr lang="nb-NO" sz="1800" dirty="0" smtClean="0">
              <a:latin typeface="Arial" charset="0"/>
              <a:cs typeface="Arial" charset="0"/>
            </a:endParaRPr>
          </a:p>
          <a:p>
            <a:r>
              <a:rPr lang="nb-NO" sz="1800" dirty="0">
                <a:latin typeface="Arial" charset="0"/>
                <a:cs typeface="Arial" charset="0"/>
                <a:hlinkClick r:id="rId3"/>
              </a:rPr>
              <a:t>i</a:t>
            </a:r>
            <a:r>
              <a:rPr lang="nb-NO" sz="1800" dirty="0" smtClean="0">
                <a:latin typeface="Arial" charset="0"/>
                <a:cs typeface="Arial" charset="0"/>
                <a:hlinkClick r:id="rId3"/>
              </a:rPr>
              <a:t>nfosikkerhet.difi.no</a:t>
            </a:r>
            <a:r>
              <a:rPr lang="nb-NO" sz="1800" dirty="0" smtClean="0">
                <a:latin typeface="Arial" charset="0"/>
                <a:cs typeface="Arial" charset="0"/>
              </a:rPr>
              <a:t> </a:t>
            </a:r>
          </a:p>
          <a:p>
            <a:endParaRPr lang="nb-NO" sz="1800" dirty="0" smtClean="0">
              <a:latin typeface="Arial" charset="0"/>
              <a:cs typeface="Arial" charset="0"/>
            </a:endParaRPr>
          </a:p>
          <a:p>
            <a:r>
              <a:rPr lang="nb-NO" sz="1800" dirty="0" smtClean="0">
                <a:latin typeface="Arial" charset="0"/>
                <a:cs typeface="Arial" charset="0"/>
              </a:rPr>
              <a:t>Veiledningsmateriellet </a:t>
            </a:r>
          </a:p>
          <a:p>
            <a:r>
              <a:rPr lang="nb-NO" sz="1800" dirty="0" smtClean="0">
                <a:latin typeface="Arial" charset="0"/>
                <a:cs typeface="Arial" charset="0"/>
              </a:rPr>
              <a:t>Internkontroll i praksis- informasjonssikkerhet </a:t>
            </a:r>
          </a:p>
          <a:p>
            <a:r>
              <a:rPr lang="nb-NO" sz="1800" dirty="0" smtClean="0">
                <a:latin typeface="Arial" charset="0"/>
                <a:cs typeface="Arial" charset="0"/>
                <a:hlinkClick r:id="rId4"/>
              </a:rPr>
              <a:t>internkontroll.infosikkerhet.difi.no</a:t>
            </a:r>
            <a:endParaRPr lang="nb-NO" sz="1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94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sorgard\AppData\Local\Microsoft\Windows\Temporary Internet Files\Content.IE5\40LQQ226\MC900312114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2424">
            <a:off x="3838115" y="1283914"/>
            <a:ext cx="1783080" cy="147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kstSylinder 27"/>
          <p:cNvSpPr txBox="1"/>
          <p:nvPr/>
        </p:nvSpPr>
        <p:spPr>
          <a:xfrm>
            <a:off x="7059143" y="1141271"/>
            <a:ext cx="2289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rgbClr val="0070C0"/>
                </a:solidFill>
              </a:rPr>
              <a:t>Målorientert</a:t>
            </a:r>
            <a:endParaRPr lang="nb-NO" sz="2800" dirty="0">
              <a:solidFill>
                <a:srgbClr val="0070C0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1879" y="22382"/>
            <a:ext cx="9695793" cy="1143000"/>
          </a:xfrm>
        </p:spPr>
        <p:txBody>
          <a:bodyPr/>
          <a:lstStyle/>
          <a:p>
            <a:r>
              <a:rPr lang="nb-NO" sz="4000" dirty="0" smtClean="0"/>
              <a:t>Hvorfor infosikkerhet </a:t>
            </a:r>
            <a:r>
              <a:rPr lang="nb-NO" sz="4000" dirty="0" smtClean="0">
                <a:solidFill>
                  <a:srgbClr val="FF0000"/>
                </a:solidFill>
              </a:rPr>
              <a:t>og internkontroll</a:t>
            </a:r>
            <a:r>
              <a:rPr lang="nb-NO" sz="4000" dirty="0" smtClean="0"/>
              <a:t>?</a:t>
            </a:r>
            <a:endParaRPr lang="nb-NO" sz="4000" dirty="0"/>
          </a:p>
        </p:txBody>
      </p:sp>
      <p:grpSp>
        <p:nvGrpSpPr>
          <p:cNvPr id="24" name="Gruppe 23"/>
          <p:cNvGrpSpPr/>
          <p:nvPr/>
        </p:nvGrpSpPr>
        <p:grpSpPr>
          <a:xfrm>
            <a:off x="1555531" y="1141507"/>
            <a:ext cx="7052436" cy="1093269"/>
            <a:chOff x="1555531" y="1141507"/>
            <a:chExt cx="7052436" cy="1093269"/>
          </a:xfrm>
        </p:grpSpPr>
        <p:sp>
          <p:nvSpPr>
            <p:cNvPr id="5" name="TekstSylinder 4"/>
            <p:cNvSpPr txBox="1"/>
            <p:nvPr/>
          </p:nvSpPr>
          <p:spPr>
            <a:xfrm>
              <a:off x="2895599" y="1141507"/>
              <a:ext cx="43407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Nå våre primære mål</a:t>
              </a:r>
              <a:endParaRPr lang="nb-NO" sz="2800" dirty="0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1555531" y="1702817"/>
              <a:ext cx="2680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Være effektive</a:t>
              </a:r>
              <a:endParaRPr lang="nb-NO" sz="2800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4487930" y="1711556"/>
              <a:ext cx="4120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Etterleve lover og regler</a:t>
              </a:r>
              <a:endParaRPr lang="nb-NO" sz="2800" dirty="0"/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977462" y="2932370"/>
            <a:ext cx="6810704" cy="1299126"/>
            <a:chOff x="977462" y="2932370"/>
            <a:chExt cx="6810704" cy="1299126"/>
          </a:xfrm>
        </p:grpSpPr>
        <p:sp>
          <p:nvSpPr>
            <p:cNvPr id="12" name="Rektangel 11"/>
            <p:cNvSpPr/>
            <p:nvPr/>
          </p:nvSpPr>
          <p:spPr>
            <a:xfrm>
              <a:off x="977462" y="2932370"/>
              <a:ext cx="6810704" cy="12991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1129862" y="3116264"/>
              <a:ext cx="6511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Informasjonsbehandling</a:t>
              </a:r>
            </a:p>
            <a:p>
              <a:pPr algn="ctr"/>
              <a:r>
                <a:rPr lang="nb-NO" sz="2800" dirty="0"/>
                <a:t>K</a:t>
              </a:r>
              <a:r>
                <a:rPr lang="nb-NO" sz="2800" dirty="0" smtClean="0"/>
                <a:t>jerneaktivitet eller kritisk støtte</a:t>
              </a:r>
              <a:endParaRPr lang="nb-NO" sz="2800" dirty="0"/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2222937" y="4231496"/>
            <a:ext cx="6511159" cy="554752"/>
            <a:chOff x="2222937" y="4231496"/>
            <a:chExt cx="6511159" cy="554752"/>
          </a:xfrm>
        </p:grpSpPr>
        <p:sp>
          <p:nvSpPr>
            <p:cNvPr id="13" name="Rektangel 12"/>
            <p:cNvSpPr/>
            <p:nvPr/>
          </p:nvSpPr>
          <p:spPr>
            <a:xfrm>
              <a:off x="3074276" y="4231496"/>
              <a:ext cx="4713890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2222937" y="4263028"/>
              <a:ext cx="6511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IKT</a:t>
              </a:r>
              <a:endParaRPr lang="nb-NO" sz="2800" dirty="0"/>
            </a:p>
          </p:txBody>
        </p:sp>
      </p:grpSp>
      <p:sp>
        <p:nvSpPr>
          <p:cNvPr id="19" name="TekstSylinder 18"/>
          <p:cNvSpPr txBox="1"/>
          <p:nvPr/>
        </p:nvSpPr>
        <p:spPr>
          <a:xfrm>
            <a:off x="3326532" y="4917033"/>
            <a:ext cx="2254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solidFill>
                  <a:srgbClr val="FF0000"/>
                </a:solidFill>
              </a:rPr>
              <a:t>Understøtte</a:t>
            </a:r>
          </a:p>
        </p:txBody>
      </p:sp>
      <p:sp>
        <p:nvSpPr>
          <p:cNvPr id="20" name="Ellipse 19"/>
          <p:cNvSpPr/>
          <p:nvPr/>
        </p:nvSpPr>
        <p:spPr>
          <a:xfrm>
            <a:off x="662152" y="1141507"/>
            <a:ext cx="8071944" cy="145980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4" name="Gruppe 3"/>
          <p:cNvGrpSpPr/>
          <p:nvPr/>
        </p:nvGrpSpPr>
        <p:grpSpPr>
          <a:xfrm>
            <a:off x="6990079" y="2616258"/>
            <a:ext cx="2289816" cy="1750962"/>
            <a:chOff x="6990079" y="2616258"/>
            <a:chExt cx="2289816" cy="1750962"/>
          </a:xfrm>
        </p:grpSpPr>
        <p:pic>
          <p:nvPicPr>
            <p:cNvPr id="1030" name="Picture 6" descr="C:\Users\jsorgard\AppData\Local\Microsoft\Windows\Temporary Internet Files\Content.IE5\PG2BZNOG\MC900334332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6991" y="3146028"/>
              <a:ext cx="1171410" cy="1221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kstSylinder 28"/>
            <p:cNvSpPr txBox="1"/>
            <p:nvPr/>
          </p:nvSpPr>
          <p:spPr>
            <a:xfrm>
              <a:off x="6990079" y="2616258"/>
              <a:ext cx="228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>
                  <a:solidFill>
                    <a:srgbClr val="0070C0"/>
                  </a:solidFill>
                </a:rPr>
                <a:t>Risikobasert</a:t>
              </a:r>
              <a:endParaRPr lang="nb-NO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uppe 7"/>
          <p:cNvGrpSpPr/>
          <p:nvPr/>
        </p:nvGrpSpPr>
        <p:grpSpPr>
          <a:xfrm>
            <a:off x="7378969" y="4917033"/>
            <a:ext cx="2289816" cy="1813619"/>
            <a:chOff x="7378969" y="4917033"/>
            <a:chExt cx="2289816" cy="1813619"/>
          </a:xfrm>
        </p:grpSpPr>
        <p:pic>
          <p:nvPicPr>
            <p:cNvPr id="1029" name="Picture 5" descr="C:\Users\jsorgard\AppData\Local\Microsoft\Windows\Temporary Internet Files\Content.IE5\2N8P7HUF\MC900238210[1].wm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7145" y="5440253"/>
              <a:ext cx="1248025" cy="129039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30" name="TekstSylinder 29"/>
            <p:cNvSpPr txBox="1"/>
            <p:nvPr/>
          </p:nvSpPr>
          <p:spPr>
            <a:xfrm>
              <a:off x="7378969" y="4917033"/>
              <a:ext cx="228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>
                  <a:solidFill>
                    <a:srgbClr val="0070C0"/>
                  </a:solidFill>
                </a:rPr>
                <a:t>Balansert</a:t>
              </a:r>
              <a:endParaRPr lang="nb-NO" sz="28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33" name="Rett pil 32"/>
          <p:cNvCxnSpPr/>
          <p:nvPr/>
        </p:nvCxnSpPr>
        <p:spPr>
          <a:xfrm flipV="1">
            <a:off x="4272497" y="1871408"/>
            <a:ext cx="0" cy="311163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flipH="1">
            <a:off x="5612531" y="1418883"/>
            <a:ext cx="1478144" cy="26137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kstSylinder 30"/>
          <p:cNvSpPr txBox="1"/>
          <p:nvPr/>
        </p:nvSpPr>
        <p:spPr>
          <a:xfrm>
            <a:off x="977463" y="5345657"/>
            <a:ext cx="6810704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2800" dirty="0" smtClean="0"/>
              <a:t>Informasjonssikkerhet</a:t>
            </a:r>
          </a:p>
          <a:p>
            <a:pPr algn="ctr"/>
            <a:r>
              <a:rPr lang="nb-NO" sz="2800" dirty="0" smtClean="0"/>
              <a:t>-tiltak for sikring av </a:t>
            </a:r>
            <a:r>
              <a:rPr lang="nb-NO" sz="2800" u="sng" dirty="0" smtClean="0"/>
              <a:t>tilgjengelighet</a:t>
            </a:r>
            <a:r>
              <a:rPr lang="nb-NO" sz="2800" dirty="0" smtClean="0"/>
              <a:t>, </a:t>
            </a:r>
            <a:r>
              <a:rPr lang="nb-NO" sz="2800" u="sng" dirty="0" smtClean="0"/>
              <a:t>integritet</a:t>
            </a:r>
            <a:r>
              <a:rPr lang="nb-NO" sz="2800" dirty="0" smtClean="0"/>
              <a:t>, </a:t>
            </a:r>
            <a:r>
              <a:rPr lang="nb-NO" sz="2800" u="sng" dirty="0" smtClean="0"/>
              <a:t>konfidensialitet</a:t>
            </a:r>
            <a:r>
              <a:rPr lang="nb-NO" sz="2800" dirty="0" smtClean="0"/>
              <a:t> på informasjon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96731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Regelverkskrav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22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eForvaltningsforskriften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§ 15</a:t>
            </a:r>
            <a:endParaRPr lang="nb-NO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09966" y="1381059"/>
            <a:ext cx="8834034" cy="5202621"/>
          </a:xfrm>
        </p:spPr>
        <p:txBody>
          <a:bodyPr/>
          <a:lstStyle/>
          <a:p>
            <a:r>
              <a:rPr lang="nb-NO" sz="2400" i="1" dirty="0" smtClean="0"/>
              <a:t>….</a:t>
            </a:r>
          </a:p>
          <a:p>
            <a:r>
              <a:rPr lang="nb-NO" sz="2400" i="1" dirty="0" smtClean="0"/>
              <a:t>Forvaltningsorganet </a:t>
            </a:r>
            <a:r>
              <a:rPr lang="nb-NO" sz="2400" i="1" dirty="0"/>
              <a:t>skal ha en </a:t>
            </a:r>
            <a:r>
              <a:rPr lang="nb-NO" sz="2400" b="1" i="1" dirty="0">
                <a:solidFill>
                  <a:srgbClr val="FF0000"/>
                </a:solidFill>
              </a:rPr>
              <a:t>internkontroll</a:t>
            </a:r>
            <a:r>
              <a:rPr lang="nb-NO" sz="2400" i="1" dirty="0"/>
              <a:t> (styring og kontroll) på informasjonssikkerhetsområdet som </a:t>
            </a:r>
            <a:r>
              <a:rPr lang="nb-NO" sz="2400" b="1" i="1" u="sng" dirty="0">
                <a:solidFill>
                  <a:srgbClr val="FF0000"/>
                </a:solidFill>
              </a:rPr>
              <a:t>baserer seg på</a:t>
            </a:r>
            <a:r>
              <a:rPr lang="nb-NO" sz="2400" b="1" i="1" dirty="0">
                <a:solidFill>
                  <a:srgbClr val="FF0000"/>
                </a:solidFill>
              </a:rPr>
              <a:t> anerkjente standarder </a:t>
            </a:r>
            <a:r>
              <a:rPr lang="nb-NO" sz="2400" i="1" dirty="0"/>
              <a:t>for </a:t>
            </a:r>
            <a:r>
              <a:rPr lang="nb-NO" sz="2400" b="1" i="1" dirty="0">
                <a:solidFill>
                  <a:srgbClr val="FF0000"/>
                </a:solidFill>
              </a:rPr>
              <a:t>styringssystem</a:t>
            </a:r>
            <a:r>
              <a:rPr lang="nb-NO" sz="2400" i="1" dirty="0">
                <a:solidFill>
                  <a:srgbClr val="FF0000"/>
                </a:solidFill>
              </a:rPr>
              <a:t> </a:t>
            </a:r>
            <a:r>
              <a:rPr lang="nb-NO" sz="2400" b="1" i="1" dirty="0">
                <a:solidFill>
                  <a:srgbClr val="FF0000"/>
                </a:solidFill>
              </a:rPr>
              <a:t>for informasjonssikkerhet. </a:t>
            </a:r>
            <a:endParaRPr lang="nb-NO" sz="2400" b="1" i="1" dirty="0" smtClean="0">
              <a:solidFill>
                <a:srgbClr val="FF0000"/>
              </a:solidFill>
            </a:endParaRPr>
          </a:p>
          <a:p>
            <a:r>
              <a:rPr lang="nb-NO" sz="2400" dirty="0" smtClean="0"/>
              <a:t>…internkontrollen </a:t>
            </a:r>
            <a:r>
              <a:rPr lang="nb-NO" sz="2400" b="1" dirty="0" smtClean="0">
                <a:solidFill>
                  <a:srgbClr val="FF0000"/>
                </a:solidFill>
              </a:rPr>
              <a:t>skal inkludere relevante krav </a:t>
            </a:r>
            <a:r>
              <a:rPr lang="nb-NO" sz="2400" dirty="0" smtClean="0"/>
              <a:t>som er fastsatt </a:t>
            </a:r>
            <a:r>
              <a:rPr lang="nb-NO" sz="2400" b="1" dirty="0" smtClean="0">
                <a:solidFill>
                  <a:srgbClr val="FF0000"/>
                </a:solidFill>
              </a:rPr>
              <a:t>i annen lov, forskrift eller instruks</a:t>
            </a:r>
            <a:r>
              <a:rPr lang="nb-NO" sz="2400" dirty="0" smtClean="0"/>
              <a:t>.</a:t>
            </a:r>
            <a:endParaRPr lang="nb-NO" sz="2400" i="1" dirty="0" smtClean="0"/>
          </a:p>
          <a:p>
            <a:r>
              <a:rPr lang="nb-NO" sz="2400" i="1" dirty="0" smtClean="0"/>
              <a:t>Internkontrollen </a:t>
            </a:r>
            <a:r>
              <a:rPr lang="nb-NO" sz="2400" b="1" i="1" dirty="0">
                <a:solidFill>
                  <a:srgbClr val="FF0000"/>
                </a:solidFill>
              </a:rPr>
              <a:t>bør være en </a:t>
            </a:r>
            <a:r>
              <a:rPr lang="nb-NO" sz="2400" b="1" i="1" u="sng" dirty="0">
                <a:solidFill>
                  <a:srgbClr val="FF0000"/>
                </a:solidFill>
              </a:rPr>
              <a:t>integrert </a:t>
            </a:r>
            <a:r>
              <a:rPr lang="nb-NO" sz="2400" b="1" i="1" u="sng" dirty="0" smtClean="0">
                <a:solidFill>
                  <a:srgbClr val="FF0000"/>
                </a:solidFill>
              </a:rPr>
              <a:t>del </a:t>
            </a:r>
            <a:r>
              <a:rPr lang="nb-NO" sz="2400" i="1" dirty="0" smtClean="0"/>
              <a:t>av </a:t>
            </a:r>
            <a:r>
              <a:rPr lang="nb-NO" sz="2400" i="1" dirty="0"/>
              <a:t>virksomhetens helhetlige styringssystem. </a:t>
            </a:r>
          </a:p>
          <a:p>
            <a:r>
              <a:rPr lang="nb-NO" sz="2400" b="1" i="1" dirty="0" smtClean="0">
                <a:solidFill>
                  <a:srgbClr val="FF0000"/>
                </a:solidFill>
              </a:rPr>
              <a:t>Omfang og innretning </a:t>
            </a:r>
            <a:r>
              <a:rPr lang="nb-NO" sz="2400" i="1" dirty="0" smtClean="0"/>
              <a:t>på internkontrollen skal være </a:t>
            </a:r>
            <a:r>
              <a:rPr lang="nb-NO" sz="2400" b="1" i="1" u="sng" dirty="0" smtClean="0">
                <a:solidFill>
                  <a:srgbClr val="FF0000"/>
                </a:solidFill>
              </a:rPr>
              <a:t>tilpasset risiko </a:t>
            </a:r>
          </a:p>
          <a:p>
            <a:r>
              <a:rPr lang="nb-NO" sz="2400" dirty="0" smtClean="0"/>
              <a:t>…..</a:t>
            </a:r>
            <a:endParaRPr lang="nb-NO" sz="2400" i="1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322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>
                <a:latin typeface="Arial" panose="020B0604020202020204" pitchFamily="34" charset="0"/>
                <a:cs typeface="Arial" panose="020B0604020202020204" pitchFamily="34" charset="0"/>
              </a:rPr>
              <a:t>Videre </a:t>
            </a:r>
            <a:r>
              <a:rPr lang="nb-NO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konkretisering</a:t>
            </a:r>
            <a:r>
              <a:rPr lang="nb-NO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(Referansekatalogen </a:t>
            </a:r>
            <a:r>
              <a:rPr lang="nb-NO" sz="2800" dirty="0" err="1"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. 4.1)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anbefalt å </a:t>
            </a:r>
            <a:r>
              <a:rPr lang="nb-NO" b="1" u="sng" dirty="0">
                <a:solidFill>
                  <a:srgbClr val="FF0000"/>
                </a:solidFill>
              </a:rPr>
              <a:t>basere seg på ISO/IEC 27001:2013</a:t>
            </a:r>
            <a:r>
              <a:rPr lang="nb-NO" b="1" dirty="0">
                <a:solidFill>
                  <a:srgbClr val="FF0000"/>
                </a:solidFill>
              </a:rPr>
              <a:t> </a:t>
            </a:r>
            <a:r>
              <a:rPr lang="nb-NO" dirty="0"/>
              <a:t>ved etablering av </a:t>
            </a:r>
            <a:r>
              <a:rPr lang="nb-NO" b="1" dirty="0">
                <a:solidFill>
                  <a:srgbClr val="FF0000"/>
                </a:solidFill>
              </a:rPr>
              <a:t>internkontroll/styringssystem</a:t>
            </a:r>
            <a:r>
              <a:rPr lang="nb-NO" dirty="0"/>
              <a:t> på </a:t>
            </a:r>
            <a:r>
              <a:rPr lang="nb-NO" dirty="0" smtClean="0"/>
              <a:t>informasjonssikkerhetsområdet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44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66270"/>
          </a:xfrm>
        </p:spPr>
        <p:txBody>
          <a:bodyPr/>
          <a:lstStyle/>
          <a:p>
            <a:r>
              <a:rPr lang="nb-NO" dirty="0" smtClean="0"/>
              <a:t>Nyttige begrep </a:t>
            </a:r>
            <a:r>
              <a:rPr lang="nb-NO" dirty="0"/>
              <a:t> </a:t>
            </a:r>
            <a:r>
              <a:rPr lang="nb-NO" dirty="0" smtClean="0"/>
              <a:t>under Risikohåndtering</a:t>
            </a:r>
            <a:br>
              <a:rPr lang="nb-NO" dirty="0" smtClean="0"/>
            </a:br>
            <a:r>
              <a:rPr lang="nb-NO" sz="2400" dirty="0"/>
              <a:t>	</a:t>
            </a:r>
            <a:r>
              <a:rPr lang="nb-NO" sz="2400" dirty="0" smtClean="0"/>
              <a:t>(jf. </a:t>
            </a:r>
            <a:r>
              <a:rPr lang="nb-NO" sz="2400" dirty="0" err="1" smtClean="0"/>
              <a:t>DFØs</a:t>
            </a:r>
            <a:r>
              <a:rPr lang="nb-NO" sz="2400" dirty="0" smtClean="0"/>
              <a:t> «utforming» og «implementering»)</a:t>
            </a:r>
            <a:endParaRPr lang="nb-NO" sz="240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68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Håndteringsalternativ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unngå risiko</a:t>
            </a:r>
          </a:p>
          <a:p>
            <a:r>
              <a:rPr lang="nb-NO" dirty="0"/>
              <a:t>dele risiko</a:t>
            </a:r>
          </a:p>
          <a:p>
            <a:r>
              <a:rPr lang="nb-NO" dirty="0"/>
              <a:t>redusere risiko</a:t>
            </a:r>
          </a:p>
          <a:p>
            <a:r>
              <a:rPr lang="nb-NO" dirty="0"/>
              <a:t>akseptere </a:t>
            </a:r>
            <a:r>
              <a:rPr lang="nb-NO" dirty="0" smtClean="0"/>
              <a:t>risiko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err="1" smtClean="0"/>
              <a:t>Difi</a:t>
            </a:r>
            <a:r>
              <a:rPr lang="nb-NO" dirty="0" smtClean="0"/>
              <a:t> kaller alt det vi velger å gjøre for «tiltak» eller «sikkerhetstiltak» - avhengig av </a:t>
            </a:r>
            <a:r>
              <a:rPr lang="nb-NO" u="sng" dirty="0" smtClean="0"/>
              <a:t>språklig</a:t>
            </a:r>
            <a:r>
              <a:rPr lang="nb-NO" dirty="0" smtClean="0"/>
              <a:t> kontekst</a:t>
            </a:r>
          </a:p>
          <a:p>
            <a:pPr lvl="1"/>
            <a:r>
              <a:rPr lang="nb-NO" dirty="0" smtClean="0"/>
              <a:t>Vi er pragmatiske og stresser ikke hvilke begrep som i følge noen er «formelt riktig»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Høyre klammeparentes 4"/>
          <p:cNvSpPr/>
          <p:nvPr/>
        </p:nvSpPr>
        <p:spPr>
          <a:xfrm>
            <a:off x="3517556" y="1600200"/>
            <a:ext cx="881449" cy="151576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" name="Vinkel 6"/>
          <p:cNvCxnSpPr/>
          <p:nvPr/>
        </p:nvCxnSpPr>
        <p:spPr>
          <a:xfrm rot="16200000" flipH="1">
            <a:off x="3627944" y="3135526"/>
            <a:ext cx="2123303" cy="568411"/>
          </a:xfrm>
          <a:prstGeom prst="bentConnector3">
            <a:avLst>
              <a:gd name="adj1" fmla="val 340"/>
            </a:avLst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22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Formål med tiltak som skal </a:t>
            </a:r>
            <a:br>
              <a:rPr lang="nb-NO" dirty="0" smtClean="0"/>
            </a:br>
            <a:r>
              <a:rPr lang="nb-NO" dirty="0" smtClean="0"/>
              <a:t>redusere risiko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37038"/>
            <a:ext cx="8229600" cy="4289125"/>
          </a:xfrm>
        </p:spPr>
        <p:txBody>
          <a:bodyPr/>
          <a:lstStyle/>
          <a:p>
            <a:r>
              <a:rPr lang="nb-NO" dirty="0"/>
              <a:t>forebygge</a:t>
            </a:r>
          </a:p>
          <a:p>
            <a:r>
              <a:rPr lang="nb-NO" dirty="0"/>
              <a:t>oppdage</a:t>
            </a:r>
          </a:p>
          <a:p>
            <a:r>
              <a:rPr lang="nb-NO" dirty="0"/>
              <a:t>reagere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4814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Typer sikkerhetstiltak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Organisatoriske tiltak </a:t>
            </a:r>
            <a:endParaRPr lang="nb-NO" dirty="0" smtClean="0"/>
          </a:p>
          <a:p>
            <a:pPr marL="449263" lvl="1" indent="0">
              <a:buNone/>
            </a:pPr>
            <a:r>
              <a:rPr lang="nb-NO" dirty="0" smtClean="0"/>
              <a:t>roller </a:t>
            </a:r>
            <a:r>
              <a:rPr lang="nb-NO" dirty="0"/>
              <a:t>og ansvar, retningslinjer, prosedyrer og rutiner, mv</a:t>
            </a:r>
            <a:r>
              <a:rPr lang="nb-NO" dirty="0" smtClean="0"/>
              <a:t>.</a:t>
            </a:r>
            <a:endParaRPr lang="nb-NO" dirty="0"/>
          </a:p>
          <a:p>
            <a:r>
              <a:rPr lang="nb-NO" dirty="0"/>
              <a:t>Menneskelige tiltak </a:t>
            </a:r>
            <a:endParaRPr lang="nb-NO" dirty="0" smtClean="0"/>
          </a:p>
          <a:p>
            <a:pPr lvl="1"/>
            <a:r>
              <a:rPr lang="nb-NO" dirty="0" smtClean="0"/>
              <a:t>kompetanse </a:t>
            </a:r>
            <a:r>
              <a:rPr lang="nb-NO" dirty="0"/>
              <a:t>og </a:t>
            </a:r>
            <a:r>
              <a:rPr lang="nb-NO" dirty="0" smtClean="0"/>
              <a:t>kultur</a:t>
            </a:r>
            <a:endParaRPr lang="nb-NO" dirty="0"/>
          </a:p>
          <a:p>
            <a:r>
              <a:rPr lang="nb-NO" dirty="0"/>
              <a:t>Tekniske tiltak </a:t>
            </a:r>
            <a:endParaRPr lang="nb-NO" dirty="0" smtClean="0"/>
          </a:p>
          <a:p>
            <a:pPr lvl="1"/>
            <a:r>
              <a:rPr lang="nb-NO" dirty="0" smtClean="0"/>
              <a:t>IKT-løsninger</a:t>
            </a:r>
            <a:r>
              <a:rPr lang="nb-NO" dirty="0"/>
              <a:t>, skap, dører, rom, bygninger </a:t>
            </a:r>
            <a:r>
              <a:rPr lang="nb-NO" dirty="0" smtClean="0"/>
              <a:t>mv.</a:t>
            </a:r>
          </a:p>
          <a:p>
            <a:endParaRPr lang="nb-NO" dirty="0"/>
          </a:p>
          <a:p>
            <a:r>
              <a:rPr lang="nb-NO" dirty="0" smtClean="0"/>
              <a:t>De </a:t>
            </a:r>
            <a:r>
              <a:rPr lang="nb-NO" dirty="0"/>
              <a:t>fleste risikoer reduseres best gjennom en </a:t>
            </a:r>
            <a:r>
              <a:rPr lang="nb-NO" b="1" dirty="0">
                <a:solidFill>
                  <a:srgbClr val="FF0000"/>
                </a:solidFill>
              </a:rPr>
              <a:t>kombinasjon av tiltakstyper</a:t>
            </a:r>
          </a:p>
          <a:p>
            <a:pPr marL="449263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100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-85200"/>
            <a:ext cx="8229600" cy="1143000"/>
          </a:xfrm>
        </p:spPr>
        <p:txBody>
          <a:bodyPr/>
          <a:lstStyle/>
          <a:p>
            <a:r>
              <a:rPr lang="nb-NO" dirty="0" smtClean="0"/>
              <a:t>Tiltaksområder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016321"/>
          </a:xfrm>
        </p:spPr>
        <p:txBody>
          <a:bodyPr/>
          <a:lstStyle/>
          <a:p>
            <a:r>
              <a:rPr lang="nb-NO" sz="2000" dirty="0"/>
              <a:t>Dette er «steder» hvor </a:t>
            </a:r>
            <a:r>
              <a:rPr lang="nb-NO" sz="2000" dirty="0" smtClean="0"/>
              <a:t>tiltak </a:t>
            </a:r>
            <a:r>
              <a:rPr lang="nb-NO" sz="2000" dirty="0"/>
              <a:t>potensielt kan </a:t>
            </a:r>
            <a:r>
              <a:rPr lang="nb-NO" sz="2000" dirty="0" smtClean="0"/>
              <a:t>iverksettes</a:t>
            </a:r>
          </a:p>
          <a:p>
            <a:pPr marL="0" indent="0">
              <a:buNone/>
            </a:pPr>
            <a:endParaRPr lang="nb-NO" sz="1400" dirty="0" smtClean="0"/>
          </a:p>
          <a:p>
            <a:r>
              <a:rPr lang="nb-NO" sz="2000" dirty="0" smtClean="0"/>
              <a:t>Aktuelle </a:t>
            </a:r>
            <a:r>
              <a:rPr lang="nb-NO" sz="2000" dirty="0">
                <a:solidFill>
                  <a:srgbClr val="FF0000"/>
                </a:solidFill>
              </a:rPr>
              <a:t>tiltaksområder</a:t>
            </a:r>
            <a:r>
              <a:rPr lang="nb-NO" sz="2000" dirty="0"/>
              <a:t> </a:t>
            </a:r>
            <a:r>
              <a:rPr lang="nb-NO" sz="2000" dirty="0" smtClean="0"/>
              <a:t>på </a:t>
            </a:r>
            <a:r>
              <a:rPr lang="nb-NO" sz="2000" dirty="0">
                <a:solidFill>
                  <a:srgbClr val="FF0000"/>
                </a:solidFill>
              </a:rPr>
              <a:t>overordnet nivå </a:t>
            </a:r>
            <a:endParaRPr lang="nb-NO" sz="2000" dirty="0" smtClean="0">
              <a:solidFill>
                <a:srgbClr val="FF0000"/>
              </a:solidFill>
            </a:endParaRPr>
          </a:p>
          <a:p>
            <a:pPr lvl="1"/>
            <a:r>
              <a:rPr lang="nb-NO" sz="1800" dirty="0"/>
              <a:t>styringssignal fra ledelsen</a:t>
            </a:r>
          </a:p>
          <a:p>
            <a:pPr lvl="1"/>
            <a:r>
              <a:rPr lang="nb-NO" sz="1800" dirty="0"/>
              <a:t>arbeidsrutiner til de som utfører oppgavene</a:t>
            </a:r>
          </a:p>
          <a:p>
            <a:pPr lvl="1"/>
            <a:r>
              <a:rPr lang="nb-NO" sz="1800" dirty="0"/>
              <a:t>kompetanse og kultur til de som utfører </a:t>
            </a:r>
            <a:r>
              <a:rPr lang="nb-NO" sz="1800" dirty="0" smtClean="0"/>
              <a:t>oppgavene</a:t>
            </a:r>
          </a:p>
          <a:p>
            <a:pPr lvl="1"/>
            <a:r>
              <a:rPr lang="nb-NO" sz="1800" dirty="0"/>
              <a:t>o</a:t>
            </a:r>
            <a:r>
              <a:rPr lang="nb-NO" sz="1800" dirty="0" smtClean="0"/>
              <a:t>m man har tilstrekkelig IKT-støtte</a:t>
            </a:r>
            <a:endParaRPr lang="nb-NO" sz="1800" dirty="0"/>
          </a:p>
          <a:p>
            <a:pPr lvl="1"/>
            <a:r>
              <a:rPr lang="nb-NO" sz="1800" dirty="0"/>
              <a:t>hvordan IKT-systemene fungerer (er programmert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smtClean="0"/>
              <a:t>kommunikasjonen mellom IKT-systemer eller mellom IKT-utstyr</a:t>
            </a:r>
            <a:endParaRPr lang="nb-NO" sz="1800" dirty="0"/>
          </a:p>
          <a:p>
            <a:pPr lvl="1"/>
            <a:r>
              <a:rPr lang="nb-NO" sz="1800" dirty="0"/>
              <a:t>driften av IKT-løsningene</a:t>
            </a:r>
          </a:p>
          <a:p>
            <a:pPr lvl="1"/>
            <a:r>
              <a:rPr lang="nb-NO" sz="1800" dirty="0"/>
              <a:t>fysiske forhold der arbeidsoppgavene utføres</a:t>
            </a:r>
          </a:p>
          <a:p>
            <a:pPr lvl="1"/>
            <a:r>
              <a:rPr lang="nb-NO" sz="1800" dirty="0"/>
              <a:t>fysiske forhold der IKT-sluttbrukerutstyret oppbevares</a:t>
            </a:r>
          </a:p>
          <a:p>
            <a:pPr lvl="1"/>
            <a:r>
              <a:rPr lang="nb-NO" sz="1800" dirty="0"/>
              <a:t>fysiske forhold der IKT-fellesressursene oppbevares</a:t>
            </a:r>
          </a:p>
          <a:p>
            <a:pPr lvl="1"/>
            <a:r>
              <a:rPr lang="nb-NO" sz="1800" dirty="0"/>
              <a:t>beredskapsplaner og -rutiner</a:t>
            </a:r>
          </a:p>
          <a:p>
            <a:endParaRPr lang="nb-NO" sz="2000" dirty="0" smtClean="0"/>
          </a:p>
          <a:p>
            <a:r>
              <a:rPr lang="nb-NO" sz="2000" dirty="0" smtClean="0"/>
              <a:t>Aktuelle </a:t>
            </a:r>
            <a:r>
              <a:rPr lang="nb-NO" sz="2000" dirty="0">
                <a:solidFill>
                  <a:srgbClr val="FF0000"/>
                </a:solidFill>
              </a:rPr>
              <a:t>tiltaksområder</a:t>
            </a:r>
            <a:r>
              <a:rPr lang="nb-NO" sz="2000" dirty="0"/>
              <a:t> på </a:t>
            </a:r>
            <a:r>
              <a:rPr lang="nb-NO" sz="2000" dirty="0" smtClean="0">
                <a:solidFill>
                  <a:srgbClr val="FF0000"/>
                </a:solidFill>
              </a:rPr>
              <a:t>mer detaljert nivå </a:t>
            </a:r>
            <a:endParaRPr lang="nb-NO" sz="2000" dirty="0">
              <a:solidFill>
                <a:srgbClr val="FF0000"/>
              </a:solidFill>
            </a:endParaRPr>
          </a:p>
          <a:p>
            <a:pPr lvl="1"/>
            <a:r>
              <a:rPr lang="nb-NO" sz="1800" dirty="0"/>
              <a:t>konkrete </a:t>
            </a:r>
            <a:r>
              <a:rPr lang="nb-NO" sz="1800" dirty="0" smtClean="0"/>
              <a:t>deler </a:t>
            </a:r>
            <a:r>
              <a:rPr lang="nb-NO" sz="1800" dirty="0"/>
              <a:t>av de ovennevnte punktene</a:t>
            </a: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210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6760" cy="1143000"/>
          </a:xfrm>
        </p:spPr>
        <p:txBody>
          <a:bodyPr/>
          <a:lstStyle/>
          <a:p>
            <a:r>
              <a:rPr lang="nb-NO" dirty="0" err="1" smtClean="0"/>
              <a:t>Kunnskapsark</a:t>
            </a:r>
            <a:r>
              <a:rPr lang="nb-NO" dirty="0" smtClean="0"/>
              <a:t> – Begrep og tilnærminger i risikohåndteringen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Ligger i </a:t>
            </a:r>
            <a:r>
              <a:rPr lang="nb-NO" dirty="0" err="1" smtClean="0"/>
              <a:t>Difis</a:t>
            </a:r>
            <a:r>
              <a:rPr lang="nb-NO" dirty="0" smtClean="0"/>
              <a:t> veiledningsmateriell</a:t>
            </a:r>
          </a:p>
          <a:p>
            <a:r>
              <a:rPr lang="nb-NO" dirty="0" smtClean="0"/>
              <a:t>Kort oppsummering tilpasset deltakere i arbeidet med å finne risikoreduserende tiltak</a:t>
            </a:r>
          </a:p>
          <a:p>
            <a:r>
              <a:rPr lang="nb-NO" dirty="0" smtClean="0"/>
              <a:t>Innhold</a:t>
            </a:r>
          </a:p>
          <a:p>
            <a:pPr lvl="1"/>
            <a:r>
              <a:rPr lang="nb-NO" dirty="0" smtClean="0"/>
              <a:t>Håndteringsalternativ</a:t>
            </a:r>
          </a:p>
          <a:p>
            <a:pPr lvl="1"/>
            <a:r>
              <a:rPr lang="nb-NO" dirty="0" smtClean="0"/>
              <a:t>Formål</a:t>
            </a:r>
          </a:p>
          <a:p>
            <a:pPr lvl="1"/>
            <a:r>
              <a:rPr lang="nb-NO" dirty="0" smtClean="0"/>
              <a:t>Typer sikkerhetstiltak</a:t>
            </a:r>
          </a:p>
          <a:p>
            <a:pPr lvl="1"/>
            <a:r>
              <a:rPr lang="nb-NO" dirty="0" smtClean="0"/>
              <a:t>Tiltaksområder</a:t>
            </a:r>
          </a:p>
          <a:p>
            <a:pPr lvl="1"/>
            <a:r>
              <a:rPr lang="nb-NO" dirty="0" smtClean="0"/>
              <a:t>Virkning, kostnad og sideeffekter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249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Innledning: Kort om kontekst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75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1143000"/>
          </a:xfrm>
        </p:spPr>
        <p:txBody>
          <a:bodyPr/>
          <a:lstStyle/>
          <a:p>
            <a:r>
              <a:rPr lang="nb-NO" dirty="0" smtClean="0"/>
              <a:t>Tiltaksbanker – innen informasjonssikkerhet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02080"/>
            <a:ext cx="8229600" cy="4724083"/>
          </a:xfrm>
        </p:spPr>
        <p:txBody>
          <a:bodyPr/>
          <a:lstStyle/>
          <a:p>
            <a:r>
              <a:rPr lang="nb-NO" sz="2400" dirty="0"/>
              <a:t>ISO/IEC 27001:2013 </a:t>
            </a:r>
            <a:r>
              <a:rPr lang="nb-NO" sz="2400" dirty="0" err="1"/>
              <a:t>Annex</a:t>
            </a:r>
            <a:r>
              <a:rPr lang="nb-NO" sz="2400" dirty="0"/>
              <a:t> A + ISO/IEC 27002:2013 </a:t>
            </a:r>
            <a:endParaRPr lang="nb-NO" sz="2400" dirty="0" smtClean="0"/>
          </a:p>
          <a:p>
            <a:pPr lvl="1"/>
            <a:r>
              <a:rPr lang="nb-NO" sz="1600" dirty="0" smtClean="0"/>
              <a:t>114 tiltak (</a:t>
            </a:r>
            <a:r>
              <a:rPr lang="nb-NO" sz="1600" dirty="0" err="1" smtClean="0"/>
              <a:t>controls</a:t>
            </a:r>
            <a:r>
              <a:rPr lang="nb-NO" sz="1600" dirty="0" smtClean="0"/>
              <a:t>) fordelt på 14 hovedområder og 35 delområder</a:t>
            </a:r>
            <a:endParaRPr lang="nb-NO" sz="1600" dirty="0"/>
          </a:p>
          <a:p>
            <a:r>
              <a:rPr lang="nb-NO" sz="2400" dirty="0"/>
              <a:t>Normen – </a:t>
            </a:r>
            <a:r>
              <a:rPr lang="nb-NO" sz="2400" dirty="0" err="1" smtClean="0"/>
              <a:t>faktaark</a:t>
            </a:r>
            <a:r>
              <a:rPr lang="nb-NO" sz="2400" dirty="0" smtClean="0"/>
              <a:t> (helsesektoren)</a:t>
            </a:r>
            <a:endParaRPr lang="nb-NO" sz="2400" dirty="0"/>
          </a:p>
          <a:p>
            <a:pPr lvl="1"/>
            <a:r>
              <a:rPr lang="nb-NO" sz="1600" dirty="0" smtClean="0"/>
              <a:t>53 </a:t>
            </a:r>
            <a:r>
              <a:rPr lang="nb-NO" sz="1600" dirty="0" err="1" smtClean="0"/>
              <a:t>faktaark</a:t>
            </a:r>
            <a:r>
              <a:rPr lang="nb-NO" sz="1600" dirty="0" smtClean="0"/>
              <a:t> med ulike tiltak + div. støttemateriell</a:t>
            </a:r>
          </a:p>
          <a:p>
            <a:r>
              <a:rPr lang="nb-NO" sz="2400" dirty="0" smtClean="0"/>
              <a:t>Andre tiltaksbanker med mindre tradisjon i Norge</a:t>
            </a:r>
          </a:p>
          <a:p>
            <a:pPr lvl="1"/>
            <a:r>
              <a:rPr lang="nb-NO" sz="1600" dirty="0" smtClean="0"/>
              <a:t>NIST </a:t>
            </a:r>
            <a:r>
              <a:rPr lang="nb-NO" sz="1600" dirty="0"/>
              <a:t>SP 800-53</a:t>
            </a:r>
          </a:p>
          <a:p>
            <a:pPr lvl="1"/>
            <a:r>
              <a:rPr lang="nb-NO" sz="1600" dirty="0" smtClean="0"/>
              <a:t>ISF </a:t>
            </a:r>
            <a:r>
              <a:rPr lang="nb-NO" sz="1600" dirty="0"/>
              <a:t>Standard </a:t>
            </a:r>
            <a:r>
              <a:rPr lang="nb-NO" sz="1600" dirty="0" err="1"/>
              <a:t>of</a:t>
            </a:r>
            <a:r>
              <a:rPr lang="nb-NO" sz="1600" dirty="0"/>
              <a:t> </a:t>
            </a:r>
            <a:r>
              <a:rPr lang="nb-NO" sz="1600" dirty="0" err="1"/>
              <a:t>Good</a:t>
            </a:r>
            <a:r>
              <a:rPr lang="nb-NO" sz="1600" dirty="0"/>
              <a:t> </a:t>
            </a:r>
            <a:r>
              <a:rPr lang="nb-NO" sz="1600" dirty="0" err="1"/>
              <a:t>Practice</a:t>
            </a:r>
            <a:endParaRPr lang="nb-NO" sz="1600" dirty="0"/>
          </a:p>
          <a:p>
            <a:pPr lvl="1"/>
            <a:r>
              <a:rPr lang="nb-NO" sz="1600" dirty="0"/>
              <a:t>COBIT</a:t>
            </a:r>
          </a:p>
          <a:p>
            <a:pPr lvl="1"/>
            <a:r>
              <a:rPr lang="nb-NO" sz="1600" dirty="0"/>
              <a:t>Critical Security Controls for </a:t>
            </a:r>
            <a:r>
              <a:rPr lang="nb-NO" sz="1600" dirty="0" err="1"/>
              <a:t>Effective</a:t>
            </a:r>
            <a:r>
              <a:rPr lang="nb-NO" sz="1600" dirty="0"/>
              <a:t> Cyber </a:t>
            </a:r>
            <a:r>
              <a:rPr lang="nb-NO" sz="1600" dirty="0" err="1"/>
              <a:t>Defense</a:t>
            </a:r>
            <a:r>
              <a:rPr lang="nb-NO" sz="1600" dirty="0"/>
              <a:t> (SANS </a:t>
            </a:r>
            <a:r>
              <a:rPr lang="nb-NO" sz="1600" dirty="0" err="1"/>
              <a:t>Top</a:t>
            </a:r>
            <a:r>
              <a:rPr lang="nb-NO" sz="1600" dirty="0"/>
              <a:t> 20)</a:t>
            </a:r>
          </a:p>
          <a:p>
            <a:pPr lvl="1"/>
            <a:r>
              <a:rPr lang="nb-NO" sz="1600" dirty="0"/>
              <a:t>IT-</a:t>
            </a:r>
            <a:r>
              <a:rPr lang="nb-NO" sz="1600" dirty="0" err="1"/>
              <a:t>Grundschutz</a:t>
            </a:r>
            <a:r>
              <a:rPr lang="nb-NO" sz="1600" dirty="0"/>
              <a:t>-</a:t>
            </a:r>
            <a:r>
              <a:rPr lang="nb-NO" sz="1600" dirty="0" err="1"/>
              <a:t>Kataloge</a:t>
            </a:r>
            <a:endParaRPr lang="nb-NO" sz="1600" dirty="0"/>
          </a:p>
          <a:p>
            <a:pPr marL="0" indent="0">
              <a:buNone/>
            </a:pPr>
            <a:r>
              <a:rPr lang="nb-NO" sz="2000" b="1" dirty="0" smtClean="0">
                <a:solidFill>
                  <a:srgbClr val="FF0000"/>
                </a:solidFill>
              </a:rPr>
              <a:t>NB1: </a:t>
            </a:r>
            <a:r>
              <a:rPr lang="nb-NO" sz="2000" b="1" dirty="0">
                <a:solidFill>
                  <a:srgbClr val="FF0000"/>
                </a:solidFill>
              </a:rPr>
              <a:t>Faktiske tiltak skal velges ut fra </a:t>
            </a:r>
            <a:r>
              <a:rPr lang="nb-NO" sz="2000" b="1" u="sng" dirty="0">
                <a:solidFill>
                  <a:srgbClr val="FF0000"/>
                </a:solidFill>
              </a:rPr>
              <a:t>risikovurderinger</a:t>
            </a:r>
            <a:r>
              <a:rPr lang="nb-NO" sz="2000" b="1" dirty="0">
                <a:solidFill>
                  <a:srgbClr val="FF0000"/>
                </a:solidFill>
              </a:rPr>
              <a:t> gjort av risikoeier og </a:t>
            </a:r>
            <a:r>
              <a:rPr lang="nb-NO" sz="2000" b="1" u="sng" dirty="0">
                <a:solidFill>
                  <a:srgbClr val="FF0000"/>
                </a:solidFill>
              </a:rPr>
              <a:t>kriterier for å akseptere </a:t>
            </a:r>
            <a:r>
              <a:rPr lang="nb-NO" sz="2000" b="1" u="sng" dirty="0" smtClean="0">
                <a:solidFill>
                  <a:srgbClr val="FF0000"/>
                </a:solidFill>
              </a:rPr>
              <a:t>risiko</a:t>
            </a:r>
            <a:r>
              <a:rPr lang="nb-NO" sz="2000" b="1" dirty="0" smtClean="0">
                <a:solidFill>
                  <a:srgbClr val="FF0000"/>
                </a:solidFill>
              </a:rPr>
              <a:t> gitt </a:t>
            </a:r>
            <a:r>
              <a:rPr lang="nb-NO" sz="2000" b="1" dirty="0">
                <a:solidFill>
                  <a:srgbClr val="FF0000"/>
                </a:solidFill>
              </a:rPr>
              <a:t>av ledelsen</a:t>
            </a:r>
          </a:p>
          <a:p>
            <a:pPr marL="0" indent="0">
              <a:buNone/>
            </a:pPr>
            <a:r>
              <a:rPr lang="nb-NO" sz="2000" b="1" dirty="0" smtClean="0">
                <a:solidFill>
                  <a:srgbClr val="FF0000"/>
                </a:solidFill>
              </a:rPr>
              <a:t>NB2: Ingen tiltaksbanker er komplette. </a:t>
            </a:r>
            <a:r>
              <a:rPr lang="nb-NO" sz="2000" b="1" dirty="0">
                <a:solidFill>
                  <a:srgbClr val="FF0000"/>
                </a:solidFill>
              </a:rPr>
              <a:t>Andre </a:t>
            </a:r>
            <a:r>
              <a:rPr lang="nb-NO" sz="2000" b="1" dirty="0" smtClean="0">
                <a:solidFill>
                  <a:srgbClr val="FF0000"/>
                </a:solidFill>
              </a:rPr>
              <a:t>egendefinerte </a:t>
            </a:r>
            <a:r>
              <a:rPr lang="nb-NO" sz="2000" b="1" dirty="0">
                <a:solidFill>
                  <a:srgbClr val="FF0000"/>
                </a:solidFill>
              </a:rPr>
              <a:t>områder og tiltak </a:t>
            </a:r>
            <a:r>
              <a:rPr lang="nb-NO" sz="2000" b="1" dirty="0" smtClean="0">
                <a:solidFill>
                  <a:srgbClr val="FF0000"/>
                </a:solidFill>
              </a:rPr>
              <a:t>er ofte nødvendig </a:t>
            </a:r>
            <a:endParaRPr lang="nb-NO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sz="2000" b="1" dirty="0" smtClean="0">
                <a:solidFill>
                  <a:srgbClr val="FF0000"/>
                </a:solidFill>
              </a:rPr>
              <a:t>NB3</a:t>
            </a:r>
            <a:r>
              <a:rPr lang="nb-NO" sz="2000" b="1" dirty="0">
                <a:solidFill>
                  <a:srgbClr val="FF0000"/>
                </a:solidFill>
              </a:rPr>
              <a:t>:</a:t>
            </a:r>
            <a:r>
              <a:rPr lang="nb-NO" sz="2000" b="1" dirty="0" smtClean="0">
                <a:solidFill>
                  <a:srgbClr val="FF0000"/>
                </a:solidFill>
              </a:rPr>
              <a:t> Effektiv bruk av tiltaksbanker krever forhåndskjennskap</a:t>
            </a:r>
            <a:endParaRPr lang="nb-NO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71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Generelle typer tiltak</a:t>
            </a:r>
            <a:br>
              <a:rPr lang="nb-NO" dirty="0" smtClean="0"/>
            </a:br>
            <a:r>
              <a:rPr lang="nb-NO" sz="2800" dirty="0" smtClean="0"/>
              <a:t>Erfarings- og analysebaserte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Avslutte arbeidsoppgaven </a:t>
            </a:r>
            <a:endParaRPr lang="nb-NO" dirty="0"/>
          </a:p>
          <a:p>
            <a:pPr lvl="1"/>
            <a:r>
              <a:rPr lang="nb-NO" dirty="0" smtClean="0"/>
              <a:t>når risikoen er for stor og oppgaven ikke strengt nødvendig</a:t>
            </a:r>
          </a:p>
          <a:p>
            <a:r>
              <a:rPr lang="nb-NO" dirty="0" smtClean="0"/>
              <a:t>Endre ansvarsforhold eller arbeidsmåter</a:t>
            </a:r>
          </a:p>
          <a:p>
            <a:r>
              <a:rPr lang="nb-NO" dirty="0" smtClean="0"/>
              <a:t>Nye / bedre informasjonssystem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Nye / bedre prosedyrebeskrivelser</a:t>
            </a:r>
          </a:p>
          <a:p>
            <a:r>
              <a:rPr lang="nb-NO" dirty="0" smtClean="0"/>
              <a:t>Nye/ bedre rutiner</a:t>
            </a:r>
          </a:p>
          <a:p>
            <a:r>
              <a:rPr lang="nb-NO" dirty="0" smtClean="0"/>
              <a:t>Kompetanse- og kulturutviklingstiltak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18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Nyttige perspektiv - informasjonssikkerhet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50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e 24"/>
          <p:cNvGrpSpPr/>
          <p:nvPr/>
        </p:nvGrpSpPr>
        <p:grpSpPr>
          <a:xfrm>
            <a:off x="5250180" y="4505118"/>
            <a:ext cx="2451735" cy="2286385"/>
            <a:chOff x="5250180" y="4505118"/>
            <a:chExt cx="2451735" cy="2286385"/>
          </a:xfrm>
        </p:grpSpPr>
        <p:pic>
          <p:nvPicPr>
            <p:cNvPr id="19" name="Bild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50180" y="4505118"/>
              <a:ext cx="2451735" cy="2286385"/>
            </a:xfrm>
            <a:prstGeom prst="rect">
              <a:avLst/>
            </a:prstGeom>
          </p:spPr>
        </p:pic>
        <p:sp>
          <p:nvSpPr>
            <p:cNvPr id="24" name="Stjerne med 5 tagger 23"/>
            <p:cNvSpPr/>
            <p:nvPr/>
          </p:nvSpPr>
          <p:spPr>
            <a:xfrm>
              <a:off x="6768465" y="5088131"/>
              <a:ext cx="129540" cy="174072"/>
            </a:xfrm>
            <a:prstGeom prst="star5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5987415" y="5182788"/>
            <a:ext cx="822960" cy="708660"/>
            <a:chOff x="6025515" y="5175168"/>
            <a:chExt cx="822960" cy="708660"/>
          </a:xfrm>
        </p:grpSpPr>
        <p:cxnSp>
          <p:nvCxnSpPr>
            <p:cNvPr id="20" name="Rett pil 19"/>
            <p:cNvCxnSpPr/>
            <p:nvPr/>
          </p:nvCxnSpPr>
          <p:spPr>
            <a:xfrm flipH="1">
              <a:off x="6025515" y="5175168"/>
              <a:ext cx="8153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tt pil 20"/>
            <p:cNvCxnSpPr/>
            <p:nvPr/>
          </p:nvCxnSpPr>
          <p:spPr>
            <a:xfrm>
              <a:off x="6840855" y="5175168"/>
              <a:ext cx="7620" cy="7086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tt pil 21"/>
            <p:cNvCxnSpPr/>
            <p:nvPr/>
          </p:nvCxnSpPr>
          <p:spPr>
            <a:xfrm flipH="1">
              <a:off x="6467475" y="5175168"/>
              <a:ext cx="373380" cy="5052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24875" cy="1143000"/>
          </a:xfrm>
        </p:spPr>
        <p:txBody>
          <a:bodyPr/>
          <a:lstStyle/>
          <a:p>
            <a:r>
              <a:rPr lang="nb-NO" sz="4000" dirty="0" smtClean="0"/>
              <a:t>Verdi, trussel og sårbarhets-perspektivet</a:t>
            </a:r>
            <a:endParaRPr lang="nb-NO" sz="4000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600201"/>
            <a:ext cx="5334000" cy="4333874"/>
          </a:xfrm>
        </p:spPr>
        <p:txBody>
          <a:bodyPr/>
          <a:lstStyle/>
          <a:p>
            <a:r>
              <a:rPr lang="nb-NO" dirty="0" smtClean="0"/>
              <a:t>Nyttig for å få </a:t>
            </a:r>
            <a:r>
              <a:rPr lang="nb-NO" dirty="0" smtClean="0">
                <a:solidFill>
                  <a:srgbClr val="FF0000"/>
                </a:solidFill>
              </a:rPr>
              <a:t>støtte og tilstrekkelig kvalitet </a:t>
            </a:r>
          </a:p>
          <a:p>
            <a:pPr lvl="1"/>
            <a:r>
              <a:rPr lang="nb-NO" dirty="0" smtClean="0"/>
              <a:t>i </a:t>
            </a:r>
            <a:r>
              <a:rPr lang="nb-NO" dirty="0" smtClean="0">
                <a:solidFill>
                  <a:srgbClr val="FF0000"/>
                </a:solidFill>
              </a:rPr>
              <a:t>identifisering</a:t>
            </a:r>
            <a:r>
              <a:rPr lang="nb-NO" dirty="0" smtClean="0"/>
              <a:t> av </a:t>
            </a:r>
            <a:r>
              <a:rPr lang="nb-NO" dirty="0" smtClean="0">
                <a:solidFill>
                  <a:srgbClr val="FF0000"/>
                </a:solidFill>
              </a:rPr>
              <a:t>uønskede hendelser</a:t>
            </a:r>
            <a:r>
              <a:rPr lang="nb-NO" dirty="0" smtClean="0"/>
              <a:t>,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både utløsende og hendelseskjeder frem til konsekvensen er en realitet</a:t>
            </a:r>
            <a:endParaRPr lang="nb-NO" dirty="0">
              <a:solidFill>
                <a:srgbClr val="FF0000"/>
              </a:solidFill>
            </a:endParaRPr>
          </a:p>
          <a:p>
            <a:pPr lvl="1"/>
            <a:r>
              <a:rPr lang="nb-NO" dirty="0"/>
              <a:t>i</a:t>
            </a:r>
            <a:r>
              <a:rPr lang="nb-NO" dirty="0" smtClean="0"/>
              <a:t> </a:t>
            </a:r>
            <a:r>
              <a:rPr lang="nb-NO" dirty="0"/>
              <a:t>estimering av </a:t>
            </a:r>
            <a:r>
              <a:rPr lang="nb-NO" u="sng" dirty="0" smtClean="0">
                <a:solidFill>
                  <a:srgbClr val="FF0000"/>
                </a:solidFill>
              </a:rPr>
              <a:t>potensiell konsekvens og tilhørende sannsynlighet </a:t>
            </a:r>
            <a:r>
              <a:rPr lang="nb-NO" dirty="0" smtClean="0"/>
              <a:t>og </a:t>
            </a:r>
            <a:r>
              <a:rPr lang="nb-NO" dirty="0"/>
              <a:t>dermed risikoens størrelse</a:t>
            </a:r>
          </a:p>
          <a:p>
            <a:pPr lvl="1"/>
            <a:r>
              <a:rPr lang="nb-NO" dirty="0" smtClean="0"/>
              <a:t>i </a:t>
            </a:r>
            <a:r>
              <a:rPr lang="nb-NO" dirty="0"/>
              <a:t>vurderingen hva som er </a:t>
            </a:r>
            <a:r>
              <a:rPr lang="nb-NO" dirty="0" smtClean="0">
                <a:solidFill>
                  <a:srgbClr val="FF0000"/>
                </a:solidFill>
              </a:rPr>
              <a:t>formåls- </a:t>
            </a:r>
            <a:r>
              <a:rPr lang="nb-NO" dirty="0">
                <a:solidFill>
                  <a:srgbClr val="FF0000"/>
                </a:solidFill>
              </a:rPr>
              <a:t>og kostnadseffektive </a:t>
            </a:r>
            <a:r>
              <a:rPr lang="nb-NO" dirty="0" smtClean="0">
                <a:solidFill>
                  <a:srgbClr val="FF0000"/>
                </a:solidFill>
              </a:rPr>
              <a:t>tiltak</a:t>
            </a:r>
            <a:r>
              <a:rPr lang="nb-NO" dirty="0" smtClean="0"/>
              <a:t> for å</a:t>
            </a:r>
            <a:endParaRPr lang="nb-NO" dirty="0" smtClean="0">
              <a:solidFill>
                <a:srgbClr val="FF0000"/>
              </a:solidFill>
            </a:endParaRPr>
          </a:p>
          <a:p>
            <a:pPr lvl="2"/>
            <a:r>
              <a:rPr lang="nb-NO" dirty="0" smtClean="0"/>
              <a:t>redusere sannsynlighet</a:t>
            </a:r>
          </a:p>
          <a:p>
            <a:pPr lvl="2"/>
            <a:r>
              <a:rPr lang="nb-NO" dirty="0" smtClean="0"/>
              <a:t>redusere konsekvens</a:t>
            </a:r>
          </a:p>
          <a:p>
            <a:pPr lvl="2"/>
            <a:r>
              <a:rPr lang="nb-NO" dirty="0"/>
              <a:t>r</a:t>
            </a:r>
            <a:r>
              <a:rPr lang="nb-NO" dirty="0" smtClean="0"/>
              <a:t>edusere begge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grpSp>
        <p:nvGrpSpPr>
          <p:cNvPr id="9" name="Gruppe 8"/>
          <p:cNvGrpSpPr/>
          <p:nvPr/>
        </p:nvGrpSpPr>
        <p:grpSpPr>
          <a:xfrm>
            <a:off x="5880735" y="1417638"/>
            <a:ext cx="3263265" cy="2943305"/>
            <a:chOff x="2147888" y="1714500"/>
            <a:chExt cx="3263265" cy="2943305"/>
          </a:xfrm>
        </p:grpSpPr>
        <p:sp>
          <p:nvSpPr>
            <p:cNvPr id="10" name="Ellipse 9"/>
            <p:cNvSpPr/>
            <p:nvPr/>
          </p:nvSpPr>
          <p:spPr>
            <a:xfrm>
              <a:off x="2194560" y="1714500"/>
              <a:ext cx="1607820" cy="1600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2436495" y="1826558"/>
              <a:ext cx="11239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err="1" smtClean="0"/>
                <a:t>Infor</a:t>
              </a:r>
              <a:r>
                <a:rPr lang="nb-NO" dirty="0" smtClean="0"/>
                <a:t>-</a:t>
              </a:r>
            </a:p>
            <a:p>
              <a:r>
                <a:rPr lang="nb-NO" dirty="0" err="1" smtClean="0"/>
                <a:t>masjons</a:t>
              </a:r>
              <a:r>
                <a:rPr lang="nb-NO" dirty="0" smtClean="0"/>
                <a:t>-verdi</a:t>
              </a:r>
              <a:endParaRPr lang="nb-NO" dirty="0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3712369" y="2909054"/>
              <a:ext cx="1045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Trussel</a:t>
              </a:r>
              <a:endParaRPr lang="nb-NO" dirty="0"/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2215039" y="3535901"/>
              <a:ext cx="121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Sårbarhet</a:t>
              </a:r>
              <a:endParaRPr lang="nb-NO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165158" y="2293620"/>
              <a:ext cx="1607820" cy="1600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147888" y="2749888"/>
              <a:ext cx="1607820" cy="1600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TekstSylinder 15"/>
            <p:cNvSpPr txBox="1"/>
            <p:nvPr/>
          </p:nvSpPr>
          <p:spPr>
            <a:xfrm>
              <a:off x="3749993" y="4011474"/>
              <a:ext cx="1661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>
                  <a:solidFill>
                    <a:srgbClr val="FF0000"/>
                  </a:solidFill>
                </a:rPr>
                <a:t>Uønskede hendelser</a:t>
              </a:r>
              <a:endParaRPr lang="nb-NO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Rett pil 16"/>
            <p:cNvCxnSpPr/>
            <p:nvPr/>
          </p:nvCxnSpPr>
          <p:spPr>
            <a:xfrm flipH="1" flipV="1">
              <a:off x="3307080" y="3025140"/>
              <a:ext cx="535305" cy="105918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660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Tiltaksleverandører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grpSp>
        <p:nvGrpSpPr>
          <p:cNvPr id="22" name="Gruppe 21"/>
          <p:cNvGrpSpPr/>
          <p:nvPr/>
        </p:nvGrpSpPr>
        <p:grpSpPr>
          <a:xfrm>
            <a:off x="4740547" y="1700787"/>
            <a:ext cx="2087499" cy="2177819"/>
            <a:chOff x="4740547" y="1700787"/>
            <a:chExt cx="2087499" cy="2177819"/>
          </a:xfrm>
        </p:grpSpPr>
        <p:grpSp>
          <p:nvGrpSpPr>
            <p:cNvPr id="16" name="Gruppe 15"/>
            <p:cNvGrpSpPr/>
            <p:nvPr/>
          </p:nvGrpSpPr>
          <p:grpSpPr>
            <a:xfrm>
              <a:off x="4740548" y="1700787"/>
              <a:ext cx="1541722" cy="986974"/>
              <a:chOff x="1375719" y="2323070"/>
              <a:chExt cx="1524000" cy="889687"/>
            </a:xfrm>
          </p:grpSpPr>
          <p:sp>
            <p:nvSpPr>
              <p:cNvPr id="17" name="Rektangel 16"/>
              <p:cNvSpPr/>
              <p:nvPr/>
            </p:nvSpPr>
            <p:spPr>
              <a:xfrm>
                <a:off x="1375719" y="2323070"/>
                <a:ext cx="1524000" cy="88968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8" name="TekstSylinder 17"/>
              <p:cNvSpPr txBox="1"/>
              <p:nvPr/>
            </p:nvSpPr>
            <p:spPr>
              <a:xfrm>
                <a:off x="1383846" y="2449658"/>
                <a:ext cx="1515873" cy="6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200" dirty="0" smtClean="0">
                    <a:solidFill>
                      <a:schemeClr val="bg1"/>
                    </a:solidFill>
                  </a:rPr>
                  <a:t>Oppgave-eier</a:t>
                </a:r>
                <a:endParaRPr lang="nb-NO" sz="2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" name="Gruppe 18"/>
            <p:cNvGrpSpPr/>
            <p:nvPr/>
          </p:nvGrpSpPr>
          <p:grpSpPr>
            <a:xfrm>
              <a:off x="4740547" y="2891632"/>
              <a:ext cx="1541722" cy="986974"/>
              <a:chOff x="1375719" y="2323070"/>
              <a:chExt cx="1524000" cy="889687"/>
            </a:xfrm>
          </p:grpSpPr>
          <p:sp>
            <p:nvSpPr>
              <p:cNvPr id="20" name="Rektangel 19"/>
              <p:cNvSpPr/>
              <p:nvPr/>
            </p:nvSpPr>
            <p:spPr>
              <a:xfrm>
                <a:off x="1375719" y="2323070"/>
                <a:ext cx="1524000" cy="88968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1" name="TekstSylinder 20"/>
              <p:cNvSpPr txBox="1"/>
              <p:nvPr/>
            </p:nvSpPr>
            <p:spPr>
              <a:xfrm>
                <a:off x="1411516" y="2455513"/>
                <a:ext cx="1396627" cy="6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200" dirty="0" smtClean="0">
                    <a:solidFill>
                      <a:schemeClr val="bg1"/>
                    </a:solidFill>
                  </a:rPr>
                  <a:t>System-eier</a:t>
                </a:r>
                <a:endParaRPr lang="nb-NO" sz="22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29" name="Bilde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807" y="1779344"/>
              <a:ext cx="664239" cy="729980"/>
            </a:xfrm>
            <a:prstGeom prst="rect">
              <a:avLst/>
            </a:prstGeom>
          </p:spPr>
        </p:pic>
        <p:pic>
          <p:nvPicPr>
            <p:cNvPr id="30" name="Bild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3807" y="3008194"/>
              <a:ext cx="664239" cy="729980"/>
            </a:xfrm>
            <a:prstGeom prst="rect">
              <a:avLst/>
            </a:prstGeom>
          </p:spPr>
        </p:pic>
      </p:grpSp>
      <p:grpSp>
        <p:nvGrpSpPr>
          <p:cNvPr id="9" name="Gruppe 8"/>
          <p:cNvGrpSpPr/>
          <p:nvPr/>
        </p:nvGrpSpPr>
        <p:grpSpPr>
          <a:xfrm>
            <a:off x="2338688" y="1680519"/>
            <a:ext cx="4506958" cy="3340770"/>
            <a:chOff x="2338688" y="1680519"/>
            <a:chExt cx="4506958" cy="3340770"/>
          </a:xfrm>
        </p:grpSpPr>
        <p:grpSp>
          <p:nvGrpSpPr>
            <p:cNvPr id="23" name="Gruppe 22"/>
            <p:cNvGrpSpPr/>
            <p:nvPr/>
          </p:nvGrpSpPr>
          <p:grpSpPr>
            <a:xfrm>
              <a:off x="4740546" y="4034315"/>
              <a:ext cx="1541722" cy="986974"/>
              <a:chOff x="1375719" y="2323070"/>
              <a:chExt cx="1524000" cy="889687"/>
            </a:xfrm>
          </p:grpSpPr>
          <p:sp>
            <p:nvSpPr>
              <p:cNvPr id="24" name="Rektangel 23"/>
              <p:cNvSpPr/>
              <p:nvPr/>
            </p:nvSpPr>
            <p:spPr>
              <a:xfrm>
                <a:off x="1375719" y="2323070"/>
                <a:ext cx="1524000" cy="88968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5" name="TekstSylinder 24"/>
              <p:cNvSpPr txBox="1"/>
              <p:nvPr/>
            </p:nvSpPr>
            <p:spPr>
              <a:xfrm>
                <a:off x="1437080" y="2582627"/>
                <a:ext cx="1371063" cy="388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200" dirty="0" smtClean="0">
                    <a:solidFill>
                      <a:schemeClr val="bg1"/>
                    </a:solidFill>
                  </a:rPr>
                  <a:t>Andre?</a:t>
                </a:r>
                <a:endParaRPr lang="nb-NO" sz="2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uppe 7"/>
            <p:cNvGrpSpPr/>
            <p:nvPr/>
          </p:nvGrpSpPr>
          <p:grpSpPr>
            <a:xfrm>
              <a:off x="2338688" y="1680519"/>
              <a:ext cx="2142603" cy="3331366"/>
              <a:chOff x="2338688" y="1680519"/>
              <a:chExt cx="2142603" cy="3331366"/>
            </a:xfrm>
          </p:grpSpPr>
          <p:grpSp>
            <p:nvGrpSpPr>
              <p:cNvPr id="6" name="Gruppe 5"/>
              <p:cNvGrpSpPr/>
              <p:nvPr/>
            </p:nvGrpSpPr>
            <p:grpSpPr>
              <a:xfrm>
                <a:off x="2939569" y="4024911"/>
                <a:ext cx="1541722" cy="986974"/>
                <a:chOff x="1375719" y="2323070"/>
                <a:chExt cx="1524000" cy="889687"/>
              </a:xfrm>
            </p:grpSpPr>
            <p:sp>
              <p:nvSpPr>
                <p:cNvPr id="4" name="Rektangel 3"/>
                <p:cNvSpPr/>
                <p:nvPr/>
              </p:nvSpPr>
              <p:spPr>
                <a:xfrm>
                  <a:off x="1375719" y="2323070"/>
                  <a:ext cx="1524000" cy="88968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" name="TekstSylinder 4"/>
                <p:cNvSpPr txBox="1"/>
                <p:nvPr/>
              </p:nvSpPr>
              <p:spPr>
                <a:xfrm>
                  <a:off x="1500980" y="2444747"/>
                  <a:ext cx="1371063" cy="693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200" dirty="0" smtClean="0">
                      <a:solidFill>
                        <a:schemeClr val="bg1"/>
                      </a:solidFill>
                    </a:rPr>
                    <a:t>Personal-enhet</a:t>
                  </a:r>
                  <a:endParaRPr lang="nb-NO" sz="2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" name="Gruppe 9"/>
              <p:cNvGrpSpPr/>
              <p:nvPr/>
            </p:nvGrpSpPr>
            <p:grpSpPr>
              <a:xfrm>
                <a:off x="2939568" y="2897082"/>
                <a:ext cx="1541722" cy="986974"/>
                <a:chOff x="1375719" y="2323070"/>
                <a:chExt cx="1524000" cy="889687"/>
              </a:xfrm>
            </p:grpSpPr>
            <p:sp>
              <p:nvSpPr>
                <p:cNvPr id="11" name="Rektangel 10"/>
                <p:cNvSpPr/>
                <p:nvPr/>
              </p:nvSpPr>
              <p:spPr>
                <a:xfrm>
                  <a:off x="1375719" y="2323070"/>
                  <a:ext cx="1524000" cy="88968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2" name="TekstSylinder 11"/>
                <p:cNvSpPr txBox="1"/>
                <p:nvPr/>
              </p:nvSpPr>
              <p:spPr>
                <a:xfrm>
                  <a:off x="1462641" y="2444747"/>
                  <a:ext cx="1371063" cy="693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200" dirty="0" smtClean="0">
                      <a:solidFill>
                        <a:schemeClr val="bg1"/>
                      </a:solidFill>
                    </a:rPr>
                    <a:t>Fysisk sikring</a:t>
                  </a:r>
                  <a:endParaRPr lang="nb-NO" sz="2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uppe 12"/>
              <p:cNvGrpSpPr/>
              <p:nvPr/>
            </p:nvGrpSpPr>
            <p:grpSpPr>
              <a:xfrm>
                <a:off x="2913713" y="1680519"/>
                <a:ext cx="1549942" cy="986974"/>
                <a:chOff x="1375719" y="2323070"/>
                <a:chExt cx="1532126" cy="889687"/>
              </a:xfrm>
            </p:grpSpPr>
            <p:sp>
              <p:nvSpPr>
                <p:cNvPr id="14" name="Rektangel 13"/>
                <p:cNvSpPr/>
                <p:nvPr/>
              </p:nvSpPr>
              <p:spPr>
                <a:xfrm>
                  <a:off x="1375719" y="2323070"/>
                  <a:ext cx="1524000" cy="88968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5" name="TekstSylinder 14"/>
                <p:cNvSpPr txBox="1"/>
                <p:nvPr/>
              </p:nvSpPr>
              <p:spPr>
                <a:xfrm>
                  <a:off x="1536782" y="2609377"/>
                  <a:ext cx="1371063" cy="38841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200" dirty="0" smtClean="0">
                      <a:solidFill>
                        <a:schemeClr val="bg1"/>
                      </a:solidFill>
                    </a:rPr>
                    <a:t>IT-drift</a:t>
                  </a:r>
                  <a:endParaRPr lang="nb-NO" sz="2200" dirty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26" name="Bilde 2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0334" y="1754224"/>
                <a:ext cx="664239" cy="729980"/>
              </a:xfrm>
              <a:prstGeom prst="rect">
                <a:avLst/>
              </a:prstGeom>
            </p:spPr>
          </p:pic>
          <p:pic>
            <p:nvPicPr>
              <p:cNvPr id="27" name="Bilde 2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8688" y="2962279"/>
                <a:ext cx="664239" cy="729980"/>
              </a:xfrm>
              <a:prstGeom prst="rect">
                <a:avLst/>
              </a:prstGeom>
            </p:spPr>
          </p:pic>
          <p:pic>
            <p:nvPicPr>
              <p:cNvPr id="28" name="Bilde 2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8194" y="4098585"/>
                <a:ext cx="664239" cy="729980"/>
              </a:xfrm>
              <a:prstGeom prst="rect">
                <a:avLst/>
              </a:prstGeom>
            </p:spPr>
          </p:pic>
        </p:grpSp>
        <p:pic>
          <p:nvPicPr>
            <p:cNvPr id="31" name="Bilde 3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1407" y="4162811"/>
              <a:ext cx="664239" cy="729980"/>
            </a:xfrm>
            <a:prstGeom prst="rect">
              <a:avLst/>
            </a:prstGeom>
          </p:spPr>
        </p:pic>
      </p:grpSp>
      <p:sp>
        <p:nvSpPr>
          <p:cNvPr id="32" name="TekstSylinder 31"/>
          <p:cNvSpPr txBox="1"/>
          <p:nvPr/>
        </p:nvSpPr>
        <p:spPr>
          <a:xfrm>
            <a:off x="23918" y="1869228"/>
            <a:ext cx="25586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Virksomheter har i praksis flere faste «tiltaksleverandører» som «tilbyr» tiltak innen ulike områder for hele eller deler av virksomheten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2759676" y="5447049"/>
            <a:ext cx="4085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Når tiltakene leveres av eksterne </a:t>
            </a:r>
            <a:r>
              <a:rPr lang="nb-NO" sz="2000" dirty="0" smtClean="0"/>
              <a:t>bør </a:t>
            </a:r>
            <a:r>
              <a:rPr lang="nb-NO" sz="2000" dirty="0"/>
              <a:t>det alltid </a:t>
            </a:r>
            <a:r>
              <a:rPr lang="nb-NO" sz="2000" dirty="0" smtClean="0"/>
              <a:t>være en tiltaks-ansvarlig også i virksomheten som er «faglig» bindeledd</a:t>
            </a:r>
            <a:endParaRPr lang="nb-NO" sz="2000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6851495" y="1680519"/>
            <a:ext cx="2308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Oppgave/prosess- eiere og </a:t>
            </a:r>
            <a:r>
              <a:rPr lang="nb-NO" sz="2000" dirty="0" smtClean="0"/>
              <a:t>system-eiere </a:t>
            </a:r>
            <a:r>
              <a:rPr lang="nb-NO" sz="2000" dirty="0" smtClean="0"/>
              <a:t>kan også være «tiltaks-leverandører» til egne </a:t>
            </a:r>
            <a:r>
              <a:rPr lang="nb-NO" sz="2000" dirty="0" smtClean="0"/>
              <a:t>oppgaver/ prosesser og </a:t>
            </a:r>
            <a:r>
              <a:rPr lang="nb-NO" sz="2000" dirty="0" smtClean="0"/>
              <a:t>systemer</a:t>
            </a:r>
          </a:p>
          <a:p>
            <a:r>
              <a:rPr lang="nb-NO" sz="2000" dirty="0" smtClean="0"/>
              <a:t>(til seg selv)</a:t>
            </a:r>
          </a:p>
        </p:txBody>
      </p:sp>
    </p:spTree>
    <p:extLst>
      <p:ext uri="{BB962C8B-B14F-4D97-AF65-F5344CB8AC3E}">
        <p14:creationId xmlns:p14="http://schemas.microsoft.com/office/powerpoint/2010/main" val="362290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vrundet rektangel 55"/>
          <p:cNvSpPr/>
          <p:nvPr/>
        </p:nvSpPr>
        <p:spPr>
          <a:xfrm>
            <a:off x="957939" y="1940947"/>
            <a:ext cx="2643697" cy="3629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Informasjonssystem A2</a:t>
            </a:r>
            <a:endParaRPr lang="nb-NO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2590800" y="533912"/>
            <a:ext cx="3708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Oppgave/prosess- og systemeiere</a:t>
            </a:r>
          </a:p>
          <a:p>
            <a:pPr algn="ctr"/>
            <a:r>
              <a:rPr lang="nb-NO" dirty="0" smtClean="0"/>
              <a:t>(Linje- og prosjektledere)</a:t>
            </a:r>
            <a:endParaRPr lang="nb-NO" dirty="0"/>
          </a:p>
        </p:txBody>
      </p:sp>
      <p:grpSp>
        <p:nvGrpSpPr>
          <p:cNvPr id="53" name="Gruppe 52"/>
          <p:cNvGrpSpPr/>
          <p:nvPr/>
        </p:nvGrpSpPr>
        <p:grpSpPr>
          <a:xfrm>
            <a:off x="281940" y="624841"/>
            <a:ext cx="5867400" cy="3580390"/>
            <a:chOff x="281940" y="624841"/>
            <a:chExt cx="5867400" cy="3580390"/>
          </a:xfrm>
        </p:grpSpPr>
        <p:sp>
          <p:nvSpPr>
            <p:cNvPr id="2" name="Avrundet rektangel 1"/>
            <p:cNvSpPr/>
            <p:nvPr/>
          </p:nvSpPr>
          <p:spPr>
            <a:xfrm>
              <a:off x="461967" y="1789949"/>
              <a:ext cx="2643697" cy="3629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Informasjonssystem A1</a:t>
              </a:r>
              <a:endParaRPr lang="nb-NO" dirty="0"/>
            </a:p>
          </p:txBody>
        </p:sp>
        <p:sp>
          <p:nvSpPr>
            <p:cNvPr id="3" name="Pil høyre 2"/>
            <p:cNvSpPr/>
            <p:nvPr/>
          </p:nvSpPr>
          <p:spPr>
            <a:xfrm>
              <a:off x="392852" y="1070726"/>
              <a:ext cx="3196174" cy="880467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Arbeidsoppgave A /</a:t>
              </a:r>
            </a:p>
            <a:p>
              <a:pPr algn="ctr"/>
              <a:r>
                <a:rPr lang="nb-NO" dirty="0" smtClean="0"/>
                <a:t>virksomhetsprosess A</a:t>
              </a:r>
              <a:endParaRPr lang="nb-NO" dirty="0"/>
            </a:p>
          </p:txBody>
        </p:sp>
        <p:sp>
          <p:nvSpPr>
            <p:cNvPr id="4" name="Pil høyre 3"/>
            <p:cNvSpPr/>
            <p:nvPr/>
          </p:nvSpPr>
          <p:spPr>
            <a:xfrm>
              <a:off x="973225" y="2182097"/>
              <a:ext cx="3196174" cy="880467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Arbeidsoppgave B</a:t>
              </a:r>
              <a:endParaRPr lang="nb-NO" dirty="0"/>
            </a:p>
          </p:txBody>
        </p:sp>
        <p:sp>
          <p:nvSpPr>
            <p:cNvPr id="5" name="Pil høyre 4"/>
            <p:cNvSpPr/>
            <p:nvPr/>
          </p:nvSpPr>
          <p:spPr>
            <a:xfrm>
              <a:off x="1612472" y="3293468"/>
              <a:ext cx="3196174" cy="880467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Arbeidsoppgave C</a:t>
              </a:r>
              <a:endParaRPr lang="nb-NO" dirty="0"/>
            </a:p>
          </p:txBody>
        </p:sp>
        <p:sp>
          <p:nvSpPr>
            <p:cNvPr id="6" name="Avrundet rektangel 5"/>
            <p:cNvSpPr/>
            <p:nvPr/>
          </p:nvSpPr>
          <p:spPr>
            <a:xfrm>
              <a:off x="1166142" y="2916560"/>
              <a:ext cx="2612342" cy="3629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Informasjonssystem  B</a:t>
              </a:r>
              <a:endParaRPr lang="nb-NO" dirty="0"/>
            </a:p>
          </p:txBody>
        </p:sp>
        <p:pic>
          <p:nvPicPr>
            <p:cNvPr id="10" name="Bild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0298" y="1192877"/>
              <a:ext cx="594846" cy="851491"/>
            </a:xfrm>
            <a:prstGeom prst="rect">
              <a:avLst/>
            </a:prstGeom>
          </p:spPr>
        </p:pic>
        <p:pic>
          <p:nvPicPr>
            <p:cNvPr id="30" name="Bild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5736" y="2243501"/>
              <a:ext cx="594846" cy="851491"/>
            </a:xfrm>
            <a:prstGeom prst="rect">
              <a:avLst/>
            </a:prstGeom>
          </p:spPr>
        </p:pic>
        <p:pic>
          <p:nvPicPr>
            <p:cNvPr id="31" name="Bilde 3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0582" y="3233942"/>
              <a:ext cx="594846" cy="851491"/>
            </a:xfrm>
            <a:prstGeom prst="rect">
              <a:avLst/>
            </a:prstGeom>
          </p:spPr>
        </p:pic>
        <p:sp>
          <p:nvSpPr>
            <p:cNvPr id="39" name="Rektangel 38"/>
            <p:cNvSpPr/>
            <p:nvPr/>
          </p:nvSpPr>
          <p:spPr>
            <a:xfrm>
              <a:off x="281940" y="624841"/>
              <a:ext cx="5867400" cy="358039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0" name="Gruppe 49"/>
          <p:cNvGrpSpPr/>
          <p:nvPr/>
        </p:nvGrpSpPr>
        <p:grpSpPr>
          <a:xfrm>
            <a:off x="281940" y="4403707"/>
            <a:ext cx="5867400" cy="2306338"/>
            <a:chOff x="281940" y="4403707"/>
            <a:chExt cx="5867400" cy="2306338"/>
          </a:xfrm>
        </p:grpSpPr>
        <p:sp>
          <p:nvSpPr>
            <p:cNvPr id="7" name="Avrundet rektangel 6"/>
            <p:cNvSpPr/>
            <p:nvPr/>
          </p:nvSpPr>
          <p:spPr>
            <a:xfrm>
              <a:off x="392851" y="4624215"/>
              <a:ext cx="3676125" cy="3629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Fellessystem 1</a:t>
              </a:r>
              <a:endParaRPr lang="nb-NO" dirty="0"/>
            </a:p>
          </p:txBody>
        </p:sp>
        <p:sp>
          <p:nvSpPr>
            <p:cNvPr id="8" name="Avrundet rektangel 7"/>
            <p:cNvSpPr/>
            <p:nvPr/>
          </p:nvSpPr>
          <p:spPr>
            <a:xfrm>
              <a:off x="392851" y="5300315"/>
              <a:ext cx="3676125" cy="3629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Fellessystem 2</a:t>
              </a:r>
              <a:endParaRPr lang="nb-NO" dirty="0"/>
            </a:p>
          </p:txBody>
        </p:sp>
        <p:sp>
          <p:nvSpPr>
            <p:cNvPr id="9" name="Avrundet rektangel 8"/>
            <p:cNvSpPr/>
            <p:nvPr/>
          </p:nvSpPr>
          <p:spPr>
            <a:xfrm>
              <a:off x="392851" y="5977733"/>
              <a:ext cx="3676125" cy="3629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Fellessystem 3</a:t>
              </a:r>
              <a:endParaRPr lang="nb-NO" dirty="0"/>
            </a:p>
          </p:txBody>
        </p:sp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6640" y="5551987"/>
              <a:ext cx="594846" cy="851491"/>
            </a:xfrm>
            <a:prstGeom prst="rect">
              <a:avLst/>
            </a:prstGeom>
          </p:spPr>
        </p:pic>
        <p:sp>
          <p:nvSpPr>
            <p:cNvPr id="19" name="TekstSylinder 18"/>
            <p:cNvSpPr txBox="1"/>
            <p:nvPr/>
          </p:nvSpPr>
          <p:spPr>
            <a:xfrm>
              <a:off x="4307721" y="6340713"/>
              <a:ext cx="1493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Systemeiere</a:t>
              </a:r>
              <a:endParaRPr lang="nb-NO" dirty="0"/>
            </a:p>
          </p:txBody>
        </p:sp>
        <p:pic>
          <p:nvPicPr>
            <p:cNvPr id="28" name="Bilde 2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7249" y="4974378"/>
              <a:ext cx="594846" cy="851491"/>
            </a:xfrm>
            <a:prstGeom prst="rect">
              <a:avLst/>
            </a:prstGeom>
          </p:spPr>
        </p:pic>
        <p:pic>
          <p:nvPicPr>
            <p:cNvPr id="29" name="Bilde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2403" y="4481252"/>
              <a:ext cx="594846" cy="851491"/>
            </a:xfrm>
            <a:prstGeom prst="rect">
              <a:avLst/>
            </a:prstGeom>
          </p:spPr>
        </p:pic>
        <p:sp>
          <p:nvSpPr>
            <p:cNvPr id="43" name="Rektangel 42"/>
            <p:cNvSpPr/>
            <p:nvPr/>
          </p:nvSpPr>
          <p:spPr>
            <a:xfrm>
              <a:off x="281940" y="4403707"/>
              <a:ext cx="5867400" cy="230633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6" name="Gruppe 15"/>
          <p:cNvGrpSpPr/>
          <p:nvPr/>
        </p:nvGrpSpPr>
        <p:grpSpPr>
          <a:xfrm>
            <a:off x="6225604" y="756538"/>
            <a:ext cx="2771699" cy="5265525"/>
            <a:chOff x="6225604" y="756538"/>
            <a:chExt cx="2771699" cy="5265525"/>
          </a:xfrm>
        </p:grpSpPr>
        <p:grpSp>
          <p:nvGrpSpPr>
            <p:cNvPr id="52" name="Gruppe 51"/>
            <p:cNvGrpSpPr/>
            <p:nvPr/>
          </p:nvGrpSpPr>
          <p:grpSpPr>
            <a:xfrm>
              <a:off x="6225604" y="1561009"/>
              <a:ext cx="1041960" cy="4183381"/>
              <a:chOff x="6225604" y="1561009"/>
              <a:chExt cx="1041960" cy="4183381"/>
            </a:xfrm>
          </p:grpSpPr>
          <p:cxnSp>
            <p:nvCxnSpPr>
              <p:cNvPr id="15" name="Rett pil 14"/>
              <p:cNvCxnSpPr/>
              <p:nvPr/>
            </p:nvCxnSpPr>
            <p:spPr>
              <a:xfrm flipH="1">
                <a:off x="6225604" y="156100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pil 41"/>
              <p:cNvCxnSpPr/>
              <p:nvPr/>
            </p:nvCxnSpPr>
            <p:spPr>
              <a:xfrm flipH="1">
                <a:off x="6248464" y="257446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tt pil 43"/>
              <p:cNvCxnSpPr/>
              <p:nvPr/>
            </p:nvCxnSpPr>
            <p:spPr>
              <a:xfrm flipH="1">
                <a:off x="6225604" y="358792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tt pil 44"/>
              <p:cNvCxnSpPr/>
              <p:nvPr/>
            </p:nvCxnSpPr>
            <p:spPr>
              <a:xfrm flipH="1">
                <a:off x="6225604" y="473092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tt pil 45"/>
              <p:cNvCxnSpPr/>
              <p:nvPr/>
            </p:nvCxnSpPr>
            <p:spPr>
              <a:xfrm flipH="1">
                <a:off x="6257289" y="518050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tt pil 46"/>
              <p:cNvCxnSpPr/>
              <p:nvPr/>
            </p:nvCxnSpPr>
            <p:spPr>
              <a:xfrm flipH="1">
                <a:off x="6242404" y="5744389"/>
                <a:ext cx="1010275" cy="1"/>
              </a:xfrm>
              <a:prstGeom prst="straightConnector1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kstSylinder 56"/>
            <p:cNvSpPr txBox="1"/>
            <p:nvPr/>
          </p:nvSpPr>
          <p:spPr>
            <a:xfrm>
              <a:off x="6355667" y="756538"/>
              <a:ext cx="750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smtClean="0"/>
                <a:t>Tiltak</a:t>
              </a:r>
              <a:endParaRPr lang="nb-NO" dirty="0"/>
            </a:p>
          </p:txBody>
        </p:sp>
        <p:grpSp>
          <p:nvGrpSpPr>
            <p:cNvPr id="59" name="Gruppe 58"/>
            <p:cNvGrpSpPr/>
            <p:nvPr/>
          </p:nvGrpSpPr>
          <p:grpSpPr>
            <a:xfrm>
              <a:off x="7338060" y="941204"/>
              <a:ext cx="1659243" cy="5080859"/>
              <a:chOff x="7338060" y="941204"/>
              <a:chExt cx="1659243" cy="5080859"/>
            </a:xfrm>
          </p:grpSpPr>
          <p:grpSp>
            <p:nvGrpSpPr>
              <p:cNvPr id="51" name="Gruppe 50"/>
              <p:cNvGrpSpPr/>
              <p:nvPr/>
            </p:nvGrpSpPr>
            <p:grpSpPr>
              <a:xfrm>
                <a:off x="7338060" y="941204"/>
                <a:ext cx="1659243" cy="5080859"/>
                <a:chOff x="7338060" y="941204"/>
                <a:chExt cx="1659243" cy="5080859"/>
              </a:xfrm>
            </p:grpSpPr>
            <p:pic>
              <p:nvPicPr>
                <p:cNvPr id="12" name="Bilde 1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2645" y="1705030"/>
                  <a:ext cx="636163" cy="859088"/>
                </a:xfrm>
                <a:prstGeom prst="rect">
                  <a:avLst/>
                </a:prstGeom>
              </p:spPr>
            </p:pic>
            <p:pic>
              <p:nvPicPr>
                <p:cNvPr id="13" name="Bilde 1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3888" y="2811584"/>
                  <a:ext cx="636163" cy="859088"/>
                </a:xfrm>
                <a:prstGeom prst="rect">
                  <a:avLst/>
                </a:prstGeom>
              </p:spPr>
            </p:pic>
            <p:pic>
              <p:nvPicPr>
                <p:cNvPr id="14" name="Bilde 1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2644" y="3990947"/>
                  <a:ext cx="636163" cy="859088"/>
                </a:xfrm>
                <a:prstGeom prst="rect">
                  <a:avLst/>
                </a:prstGeom>
              </p:spPr>
            </p:pic>
            <p:sp>
              <p:nvSpPr>
                <p:cNvPr id="32" name="TekstSylinder 31"/>
                <p:cNvSpPr txBox="1"/>
                <p:nvPr/>
              </p:nvSpPr>
              <p:spPr>
                <a:xfrm>
                  <a:off x="7504147" y="999768"/>
                  <a:ext cx="149315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dirty="0" smtClean="0"/>
                    <a:t>Tiltaks-leverandører</a:t>
                  </a:r>
                  <a:endParaRPr lang="nb-NO" dirty="0"/>
                </a:p>
              </p:txBody>
            </p:sp>
            <p:sp>
              <p:nvSpPr>
                <p:cNvPr id="35" name="Rektangel 34"/>
                <p:cNvSpPr/>
                <p:nvPr/>
              </p:nvSpPr>
              <p:spPr>
                <a:xfrm>
                  <a:off x="7338060" y="941204"/>
                  <a:ext cx="1659243" cy="5080859"/>
                </a:xfrm>
                <a:prstGeom prst="rect">
                  <a:avLst/>
                </a:prstGeom>
                <a:no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pic>
            <p:nvPicPr>
              <p:cNvPr id="58" name="Bilde 5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69953" y="4871742"/>
                <a:ext cx="636163" cy="859088"/>
              </a:xfrm>
              <a:prstGeom prst="rect">
                <a:avLst/>
              </a:prstGeom>
            </p:spPr>
          </p:pic>
        </p:grpSp>
      </p:grpSp>
      <p:sp>
        <p:nvSpPr>
          <p:cNvPr id="61" name="Plassholder for dato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454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/>
          <a:lstStyle/>
          <a:p>
            <a:r>
              <a:rPr lang="nb-NO" dirty="0" smtClean="0"/>
              <a:t>Sentrale aktiviteter rundt sikkerhetstiltak</a:t>
            </a:r>
            <a:endParaRPr lang="nb-NO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82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3860" y="227013"/>
            <a:ext cx="8229600" cy="1143000"/>
          </a:xfrm>
        </p:spPr>
        <p:txBody>
          <a:bodyPr/>
          <a:lstStyle/>
          <a:p>
            <a:r>
              <a:rPr lang="nb-NO" dirty="0" smtClean="0"/>
              <a:t>Viktig etableringsaktivitet</a:t>
            </a:r>
            <a:br>
              <a:rPr lang="nb-NO" dirty="0" smtClean="0"/>
            </a:br>
            <a:r>
              <a:rPr lang="nb-NO" sz="2400" dirty="0">
                <a:solidFill>
                  <a:srgbClr val="FF0000"/>
                </a:solidFill>
              </a:rPr>
              <a:t>Etablere grunnsikring og synliggjøre </a:t>
            </a:r>
            <a:r>
              <a:rPr lang="nb-NO" sz="2400" dirty="0" err="1" smtClean="0">
                <a:solidFill>
                  <a:srgbClr val="FF0000"/>
                </a:solidFill>
              </a:rPr>
              <a:t>tilleggssikring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Grunnsikring</a:t>
            </a:r>
            <a:endParaRPr lang="nb-NO" sz="2400" dirty="0"/>
          </a:p>
          <a:p>
            <a:pPr lvl="1"/>
            <a:r>
              <a:rPr lang="nb-NO" dirty="0"/>
              <a:t>Et </a:t>
            </a:r>
            <a:r>
              <a:rPr lang="nb-NO" dirty="0">
                <a:solidFill>
                  <a:srgbClr val="FF0000"/>
                </a:solidFill>
              </a:rPr>
              <a:t>sett med </a:t>
            </a:r>
            <a:r>
              <a:rPr lang="nb-NO" dirty="0" smtClean="0">
                <a:solidFill>
                  <a:srgbClr val="FF0000"/>
                </a:solidFill>
              </a:rPr>
              <a:t>sikkerhetstiltak </a:t>
            </a:r>
            <a:r>
              <a:rPr lang="nb-NO" dirty="0" smtClean="0"/>
              <a:t>som gir et </a:t>
            </a:r>
            <a:r>
              <a:rPr lang="nb-NO" dirty="0" smtClean="0">
                <a:solidFill>
                  <a:srgbClr val="FF0000"/>
                </a:solidFill>
              </a:rPr>
              <a:t>grunnleggende sikkerhetsnivå </a:t>
            </a:r>
            <a:r>
              <a:rPr lang="nb-NO" dirty="0" smtClean="0"/>
              <a:t>for sentrale områder i virksomheten</a:t>
            </a:r>
          </a:p>
          <a:p>
            <a:r>
              <a:rPr lang="nb-NO" sz="2400" dirty="0" err="1" smtClean="0"/>
              <a:t>Tilleggssikring</a:t>
            </a:r>
            <a:endParaRPr lang="nb-NO" sz="2400" dirty="0"/>
          </a:p>
          <a:p>
            <a:pPr lvl="1"/>
            <a:r>
              <a:rPr lang="nb-NO" dirty="0"/>
              <a:t>Sikkerhetstiltak som </a:t>
            </a:r>
            <a:r>
              <a:rPr lang="nb-NO" dirty="0">
                <a:solidFill>
                  <a:srgbClr val="FF0000"/>
                </a:solidFill>
              </a:rPr>
              <a:t>velges </a:t>
            </a:r>
            <a:r>
              <a:rPr lang="nb-NO" dirty="0" smtClean="0">
                <a:solidFill>
                  <a:srgbClr val="FF0000"/>
                </a:solidFill>
              </a:rPr>
              <a:t>«i tillegg» </a:t>
            </a:r>
            <a:r>
              <a:rPr lang="nb-NO" dirty="0" smtClean="0"/>
              <a:t>av </a:t>
            </a:r>
            <a:r>
              <a:rPr lang="nb-NO" dirty="0"/>
              <a:t>oppgave- og systemeiere </a:t>
            </a:r>
            <a:r>
              <a:rPr lang="nb-NO" dirty="0">
                <a:solidFill>
                  <a:srgbClr val="FF0000"/>
                </a:solidFill>
              </a:rPr>
              <a:t>ut fra behov </a:t>
            </a:r>
            <a:r>
              <a:rPr lang="nb-NO" dirty="0" smtClean="0"/>
              <a:t>– dvs. på basis av risikovurderinger og ledelsens kriterier for å akseptere risiko</a:t>
            </a:r>
          </a:p>
          <a:p>
            <a:r>
              <a:rPr lang="nb-NO" sz="2400" dirty="0" smtClean="0"/>
              <a:t>Fordelingen mellom grunnsikring og </a:t>
            </a:r>
            <a:r>
              <a:rPr lang="nb-NO" sz="2400" dirty="0" err="1" smtClean="0"/>
              <a:t>tilleggssikring</a:t>
            </a:r>
            <a:r>
              <a:rPr lang="nb-NO" sz="2400" dirty="0" smtClean="0"/>
              <a:t> må </a:t>
            </a:r>
            <a:r>
              <a:rPr lang="nb-NO" sz="2400" dirty="0" smtClean="0">
                <a:solidFill>
                  <a:srgbClr val="FF0000"/>
                </a:solidFill>
              </a:rPr>
              <a:t>balanseres</a:t>
            </a:r>
            <a:r>
              <a:rPr lang="nb-NO" sz="2400" dirty="0" smtClean="0"/>
              <a:t> for å </a:t>
            </a:r>
            <a:endParaRPr lang="nb-NO" sz="2400" dirty="0"/>
          </a:p>
          <a:p>
            <a:pPr lvl="1"/>
            <a:r>
              <a:rPr lang="nb-NO" dirty="0" smtClean="0"/>
              <a:t>få </a:t>
            </a:r>
            <a:r>
              <a:rPr lang="nb-NO" dirty="0"/>
              <a:t>en </a:t>
            </a:r>
            <a:r>
              <a:rPr lang="nb-NO" dirty="0">
                <a:solidFill>
                  <a:srgbClr val="FF0000"/>
                </a:solidFill>
              </a:rPr>
              <a:t>kostnadseffektiv </a:t>
            </a:r>
            <a:r>
              <a:rPr lang="nb-NO" dirty="0"/>
              <a:t>helhet og drift av </a:t>
            </a:r>
            <a:r>
              <a:rPr lang="nb-NO" dirty="0">
                <a:solidFill>
                  <a:srgbClr val="FF0000"/>
                </a:solidFill>
              </a:rPr>
              <a:t>det samlede sikkerhetsarbeidet</a:t>
            </a:r>
          </a:p>
          <a:p>
            <a:pPr lvl="1"/>
            <a:r>
              <a:rPr lang="nb-NO" dirty="0" smtClean="0">
                <a:solidFill>
                  <a:srgbClr val="FF0000"/>
                </a:solidFill>
              </a:rPr>
              <a:t>unngå</a:t>
            </a:r>
            <a:r>
              <a:rPr lang="nb-NO" dirty="0" smtClean="0"/>
              <a:t> </a:t>
            </a:r>
            <a:r>
              <a:rPr lang="nb-NO" dirty="0"/>
              <a:t>at sikkerhetstiltak «for alle» gir </a:t>
            </a:r>
            <a:r>
              <a:rPr lang="nb-NO" dirty="0">
                <a:solidFill>
                  <a:srgbClr val="FF0000"/>
                </a:solidFill>
              </a:rPr>
              <a:t>store negative sideeffekter </a:t>
            </a:r>
            <a:r>
              <a:rPr lang="nb-NO" dirty="0"/>
              <a:t>for </a:t>
            </a:r>
            <a:r>
              <a:rPr lang="nb-NO" dirty="0" smtClean="0"/>
              <a:t>oppgaveutføring</a:t>
            </a:r>
            <a:r>
              <a:rPr lang="nb-NO" dirty="0"/>
              <a:t>, effektivitet og måloppnåelse</a:t>
            </a:r>
          </a:p>
          <a:p>
            <a:pPr marL="449263" lvl="1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54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3860" y="227013"/>
            <a:ext cx="8229600" cy="1143000"/>
          </a:xfrm>
        </p:spPr>
        <p:txBody>
          <a:bodyPr/>
          <a:lstStyle/>
          <a:p>
            <a:r>
              <a:rPr lang="nb-NO" dirty="0"/>
              <a:t>P</a:t>
            </a:r>
            <a:r>
              <a:rPr lang="nb-NO" dirty="0" smtClean="0"/>
              <a:t>rosess</a:t>
            </a:r>
            <a:br>
              <a:rPr lang="nb-NO" dirty="0" smtClean="0"/>
            </a:br>
            <a:r>
              <a:rPr lang="nb-NO" sz="2400" dirty="0">
                <a:solidFill>
                  <a:srgbClr val="FF0000"/>
                </a:solidFill>
              </a:rPr>
              <a:t>Etablere grunnsikring og synliggjøre </a:t>
            </a:r>
            <a:r>
              <a:rPr lang="nb-NO" sz="2400" dirty="0" err="1" smtClean="0">
                <a:solidFill>
                  <a:srgbClr val="FF0000"/>
                </a:solidFill>
              </a:rPr>
              <a:t>tilleggssikring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70014"/>
            <a:ext cx="8229600" cy="4986336"/>
          </a:xfrm>
        </p:spPr>
        <p:txBody>
          <a:bodyPr/>
          <a:lstStyle/>
          <a:p>
            <a:r>
              <a:rPr lang="nb-NO" sz="2400" dirty="0" smtClean="0"/>
              <a:t>Interne tiltaksleverandører lager </a:t>
            </a:r>
            <a:r>
              <a:rPr lang="nb-NO" sz="2400" u="sng" dirty="0" smtClean="0"/>
              <a:t>førsteutkast</a:t>
            </a:r>
          </a:p>
          <a:p>
            <a:pPr lvl="1"/>
            <a:r>
              <a:rPr lang="nb-NO" sz="1600" dirty="0" smtClean="0"/>
              <a:t>Utgangspunkt i kjente behov og egen og anerkjent god praksis</a:t>
            </a:r>
          </a:p>
          <a:p>
            <a:pPr lvl="1"/>
            <a:r>
              <a:rPr lang="nb-NO" sz="1600" dirty="0" smtClean="0"/>
              <a:t>Grunnsikring: Relevante tiltak med lav kostnad og ingen vesentlige sideeffekter</a:t>
            </a:r>
          </a:p>
          <a:p>
            <a:pPr lvl="1"/>
            <a:r>
              <a:rPr lang="nb-NO" sz="1600" dirty="0" err="1" smtClean="0"/>
              <a:t>Tilleggssikring</a:t>
            </a:r>
            <a:r>
              <a:rPr lang="nb-NO" sz="1600" dirty="0" smtClean="0"/>
              <a:t>: God praksis, visse behov, mulige uheldige sideeffekter for noen</a:t>
            </a:r>
            <a:endParaRPr lang="nb-NO" sz="1600" dirty="0"/>
          </a:p>
          <a:p>
            <a:r>
              <a:rPr lang="nb-NO" sz="2400" dirty="0" smtClean="0"/>
              <a:t>Gjennomfør risikovurdering </a:t>
            </a:r>
            <a:r>
              <a:rPr lang="nb-NO" sz="2400" dirty="0"/>
              <a:t>og </a:t>
            </a:r>
            <a:r>
              <a:rPr lang="nb-NO" sz="2400" dirty="0" smtClean="0"/>
              <a:t>risikohåndtering på </a:t>
            </a:r>
            <a:r>
              <a:rPr lang="nb-NO" sz="2400" dirty="0"/>
              <a:t>2-4 representative </a:t>
            </a:r>
            <a:r>
              <a:rPr lang="nb-NO" sz="2400" u="sng" dirty="0" smtClean="0"/>
              <a:t>pilotområder</a:t>
            </a:r>
          </a:p>
          <a:p>
            <a:r>
              <a:rPr lang="nb-NO" sz="2400" u="sng" dirty="0" smtClean="0"/>
              <a:t>Juster</a:t>
            </a:r>
            <a:r>
              <a:rPr lang="nb-NO" sz="2400" dirty="0" smtClean="0"/>
              <a:t> i en koordinert prosess hva som bør være grunnsikring og </a:t>
            </a:r>
            <a:r>
              <a:rPr lang="nb-NO" sz="2400" dirty="0" err="1" smtClean="0"/>
              <a:t>tilleggssikring</a:t>
            </a:r>
            <a:endParaRPr lang="nb-NO" sz="2400" dirty="0" smtClean="0"/>
          </a:p>
          <a:p>
            <a:pPr lvl="1"/>
            <a:r>
              <a:rPr lang="nb-NO" sz="1600" dirty="0" smtClean="0"/>
              <a:t>Involver også en bredere </a:t>
            </a:r>
            <a:r>
              <a:rPr lang="nb-NO" sz="1600" dirty="0" err="1" smtClean="0"/>
              <a:t>referanseggruppe</a:t>
            </a:r>
            <a:r>
              <a:rPr lang="nb-NO" sz="1600" dirty="0" smtClean="0"/>
              <a:t> enn pilotområdene</a:t>
            </a:r>
          </a:p>
          <a:p>
            <a:r>
              <a:rPr lang="nb-NO" sz="2400" dirty="0" smtClean="0"/>
              <a:t>Intern </a:t>
            </a:r>
            <a:r>
              <a:rPr lang="nb-NO" sz="2400" u="sng" dirty="0" smtClean="0"/>
              <a:t>høring</a:t>
            </a:r>
            <a:r>
              <a:rPr lang="nb-NO" sz="2400" dirty="0" smtClean="0"/>
              <a:t> i hele virksomheten</a:t>
            </a:r>
          </a:p>
          <a:p>
            <a:r>
              <a:rPr lang="nb-NO" sz="2400" u="sng" dirty="0" smtClean="0"/>
              <a:t>Beslutning</a:t>
            </a:r>
            <a:r>
              <a:rPr lang="nb-NO" sz="2400" dirty="0" smtClean="0"/>
              <a:t> grunnsikring</a:t>
            </a:r>
          </a:p>
          <a:p>
            <a:endParaRPr lang="nb-NO" sz="2400" dirty="0" smtClean="0"/>
          </a:p>
          <a:p>
            <a:pPr marL="0" indent="0" algn="ctr">
              <a:buNone/>
            </a:pPr>
            <a:r>
              <a:rPr lang="nb-NO" sz="2000" dirty="0" smtClean="0">
                <a:solidFill>
                  <a:srgbClr val="FF0000"/>
                </a:solidFill>
              </a:rPr>
              <a:t>Grunnsikringen må systematisk holdes ved like som del av risikohåndteringen</a:t>
            </a:r>
          </a:p>
          <a:p>
            <a:endParaRPr lang="nb-NO" sz="2400" dirty="0" smtClean="0"/>
          </a:p>
          <a:p>
            <a:endParaRPr lang="nb-NO" sz="2400" dirty="0"/>
          </a:p>
          <a:p>
            <a:pPr lvl="1"/>
            <a:endParaRPr lang="nb-NO" sz="16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937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29858"/>
            <a:ext cx="8229600" cy="1143000"/>
          </a:xfrm>
        </p:spPr>
        <p:txBody>
          <a:bodyPr/>
          <a:lstStyle/>
          <a:p>
            <a:r>
              <a:rPr lang="nb-NO" sz="3200" dirty="0" smtClean="0"/>
              <a:t>Noen systematisk gjentakende aktiviteter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>
                <a:solidFill>
                  <a:srgbClr val="FF0000"/>
                </a:solidFill>
              </a:rPr>
              <a:t>Utføres av oppgave-</a:t>
            </a:r>
            <a:r>
              <a:rPr lang="nb-NO" sz="2000" dirty="0">
                <a:solidFill>
                  <a:srgbClr val="FF0000"/>
                </a:solidFill>
              </a:rPr>
              <a:t> </a:t>
            </a:r>
            <a:r>
              <a:rPr lang="nb-NO" sz="2000" dirty="0" smtClean="0">
                <a:solidFill>
                  <a:srgbClr val="FF0000"/>
                </a:solidFill>
              </a:rPr>
              <a:t>og systemeiere</a:t>
            </a:r>
            <a:endParaRPr lang="nb-NO" sz="2000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43000"/>
            <a:ext cx="8332573" cy="5213351"/>
          </a:xfrm>
        </p:spPr>
        <p:txBody>
          <a:bodyPr/>
          <a:lstStyle/>
          <a:p>
            <a:r>
              <a:rPr lang="nb-NO" dirty="0" smtClean="0"/>
              <a:t>Risikovurdering</a:t>
            </a:r>
          </a:p>
          <a:p>
            <a:pPr lvl="1"/>
            <a:r>
              <a:rPr lang="nb-NO" dirty="0" smtClean="0"/>
              <a:t>Foranalyse av ansvarsområde</a:t>
            </a:r>
          </a:p>
          <a:p>
            <a:pPr lvl="1"/>
            <a:r>
              <a:rPr lang="nb-NO" dirty="0" smtClean="0"/>
              <a:t>Analysere eksterne krav</a:t>
            </a:r>
            <a:endParaRPr lang="nb-NO" dirty="0"/>
          </a:p>
          <a:p>
            <a:pPr lvl="1"/>
            <a:r>
              <a:rPr lang="nb-NO" dirty="0"/>
              <a:t>Taktisk oppdeling og gruppering</a:t>
            </a:r>
          </a:p>
          <a:p>
            <a:pPr lvl="1"/>
            <a:r>
              <a:rPr lang="nb-NO" dirty="0"/>
              <a:t>Vurdere behov for risikovurderinger</a:t>
            </a:r>
          </a:p>
          <a:p>
            <a:pPr lvl="1"/>
            <a:r>
              <a:rPr lang="nb-NO" dirty="0"/>
              <a:t>Gjennomføre </a:t>
            </a:r>
            <a:r>
              <a:rPr lang="nb-NO" dirty="0" smtClean="0"/>
              <a:t>risikovurderinger</a:t>
            </a:r>
          </a:p>
          <a:p>
            <a:pPr lvl="2"/>
            <a:r>
              <a:rPr lang="nb-NO" dirty="0"/>
              <a:t>f</a:t>
            </a:r>
            <a:r>
              <a:rPr lang="nb-NO" dirty="0" smtClean="0"/>
              <a:t>or valgte områder, i </a:t>
            </a:r>
            <a:r>
              <a:rPr lang="nb-NO" dirty="0" err="1" smtClean="0"/>
              <a:t>hendelshåndtering</a:t>
            </a:r>
            <a:r>
              <a:rPr lang="nb-NO" dirty="0" smtClean="0"/>
              <a:t>,</a:t>
            </a:r>
          </a:p>
          <a:p>
            <a:pPr marL="809625" lvl="2" indent="0">
              <a:buNone/>
            </a:pPr>
            <a:r>
              <a:rPr lang="nb-NO" dirty="0" smtClean="0"/>
              <a:t> ved anskaffelser, ved utvikling o.l.</a:t>
            </a:r>
          </a:p>
          <a:p>
            <a:r>
              <a:rPr lang="nb-NO" dirty="0" smtClean="0"/>
              <a:t>Risikohåndtering</a:t>
            </a:r>
            <a:endParaRPr lang="nb-NO" dirty="0"/>
          </a:p>
          <a:p>
            <a:pPr lvl="1"/>
            <a:r>
              <a:rPr lang="nb-NO" dirty="0"/>
              <a:t>Foreslå håndtering av risikoer</a:t>
            </a:r>
          </a:p>
          <a:p>
            <a:pPr lvl="1"/>
            <a:r>
              <a:rPr lang="nb-NO" dirty="0"/>
              <a:t>Godkjenne forslag til risikohåndtering</a:t>
            </a:r>
          </a:p>
          <a:p>
            <a:pPr lvl="1"/>
            <a:r>
              <a:rPr lang="nb-NO" dirty="0"/>
              <a:t>Iverksette godkjente tiltak</a:t>
            </a:r>
          </a:p>
          <a:p>
            <a:pPr lvl="1"/>
            <a:r>
              <a:rPr lang="nb-NO" dirty="0"/>
              <a:t>Utforme og implementere tiltakene</a:t>
            </a:r>
          </a:p>
          <a:p>
            <a:pPr lvl="1"/>
            <a:r>
              <a:rPr lang="nb-NO" dirty="0"/>
              <a:t>Oppdatere grunnsikringen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5" name="Høyre klammeparentes 4"/>
          <p:cNvSpPr/>
          <p:nvPr/>
        </p:nvSpPr>
        <p:spPr>
          <a:xfrm>
            <a:off x="5311140" y="3198375"/>
            <a:ext cx="685800" cy="179855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6073140" y="3762494"/>
            <a:ext cx="228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Utforme beslutningsgrunnlag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149340" y="5050274"/>
            <a:ext cx="2282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Beslutning</a:t>
            </a:r>
            <a:endParaRPr lang="nb-NO" dirty="0"/>
          </a:p>
        </p:txBody>
      </p:sp>
      <p:cxnSp>
        <p:nvCxnSpPr>
          <p:cNvPr id="9" name="Rett pil 8"/>
          <p:cNvCxnSpPr/>
          <p:nvPr/>
        </p:nvCxnSpPr>
        <p:spPr>
          <a:xfrm flipV="1">
            <a:off x="5486400" y="5204460"/>
            <a:ext cx="662940" cy="7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Høyre klammeparentes 9"/>
          <p:cNvSpPr/>
          <p:nvPr/>
        </p:nvSpPr>
        <p:spPr>
          <a:xfrm>
            <a:off x="5387340" y="5406727"/>
            <a:ext cx="685800" cy="10542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6187440" y="5634564"/>
            <a:ext cx="228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Gjennomføre beslutning</a:t>
            </a:r>
            <a:endParaRPr lang="nb-NO" dirty="0"/>
          </a:p>
        </p:txBody>
      </p:sp>
      <p:sp>
        <p:nvSpPr>
          <p:cNvPr id="12" name="Høyre klammeparentes 11"/>
          <p:cNvSpPr/>
          <p:nvPr/>
        </p:nvSpPr>
        <p:spPr>
          <a:xfrm>
            <a:off x="5318760" y="1699260"/>
            <a:ext cx="685800" cy="139446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6149339" y="2164316"/>
            <a:ext cx="243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Innledende analyse og oppgaveinndeling</a:t>
            </a:r>
          </a:p>
        </p:txBody>
      </p:sp>
    </p:spTree>
    <p:extLst>
      <p:ext uri="{BB962C8B-B14F-4D97-AF65-F5344CB8AC3E}">
        <p14:creationId xmlns:p14="http://schemas.microsoft.com/office/powerpoint/2010/main" val="26959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0" grpId="0" animBg="1"/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6699" y="39690"/>
            <a:ext cx="8691661" cy="1143000"/>
          </a:xfrm>
        </p:spPr>
        <p:txBody>
          <a:bodyPr/>
          <a:lstStyle/>
          <a:p>
            <a:r>
              <a:rPr lang="nb-NO" sz="4000" dirty="0" smtClean="0"/>
              <a:t>Begrepskaos</a:t>
            </a:r>
            <a:r>
              <a:rPr lang="nb-NO" sz="4000" dirty="0"/>
              <a:t>?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>
          <a:xfrm>
            <a:off x="4645025" y="1296988"/>
            <a:ext cx="4041775" cy="639762"/>
          </a:xfrm>
        </p:spPr>
        <p:txBody>
          <a:bodyPr/>
          <a:lstStyle/>
          <a:p>
            <a:r>
              <a:rPr lang="nb-NO" dirty="0" smtClean="0"/>
              <a:t>Og hva er forskjellen på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4"/>
          </p:nvPr>
        </p:nvSpPr>
        <p:spPr>
          <a:xfrm>
            <a:off x="4645025" y="1936749"/>
            <a:ext cx="4041775" cy="2696953"/>
          </a:xfrm>
        </p:spPr>
        <p:txBody>
          <a:bodyPr/>
          <a:lstStyle/>
          <a:p>
            <a:r>
              <a:rPr lang="nb-NO" dirty="0" smtClean="0"/>
              <a:t>a </a:t>
            </a:r>
            <a:r>
              <a:rPr lang="nb-NO" dirty="0" err="1" smtClean="0"/>
              <a:t>control</a:t>
            </a:r>
            <a:endParaRPr lang="nb-NO" dirty="0" smtClean="0"/>
          </a:p>
          <a:p>
            <a:r>
              <a:rPr lang="nb-NO" dirty="0" smtClean="0"/>
              <a:t>en kontroll</a:t>
            </a:r>
          </a:p>
          <a:p>
            <a:r>
              <a:rPr lang="nb-NO" dirty="0" smtClean="0"/>
              <a:t>et tiltak</a:t>
            </a:r>
          </a:p>
          <a:p>
            <a:r>
              <a:rPr lang="nb-NO" dirty="0"/>
              <a:t>e</a:t>
            </a:r>
            <a:r>
              <a:rPr lang="nb-NO" dirty="0" smtClean="0"/>
              <a:t>t sikkerhetstiltak </a:t>
            </a:r>
          </a:p>
          <a:p>
            <a:r>
              <a:rPr lang="nb-NO" dirty="0"/>
              <a:t>e</a:t>
            </a:r>
            <a:r>
              <a:rPr lang="nb-NO" dirty="0" smtClean="0"/>
              <a:t>t sikringstiltak</a:t>
            </a:r>
          </a:p>
          <a:p>
            <a:r>
              <a:rPr lang="nb-NO" dirty="0" smtClean="0"/>
              <a:t>….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8" name="Tittel 1"/>
          <p:cNvSpPr txBox="1">
            <a:spLocks/>
          </p:cNvSpPr>
          <p:nvPr/>
        </p:nvSpPr>
        <p:spPr bwMode="auto">
          <a:xfrm>
            <a:off x="1627286" y="5408703"/>
            <a:ext cx="6515100" cy="1092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7" charset="0"/>
                <a:ea typeface="Arial" pitchFamily="37" charset="0"/>
                <a:cs typeface="Arial" pitchFamily="37" charset="0"/>
              </a:defRPr>
            </a:lvl9pPr>
          </a:lstStyle>
          <a:p>
            <a:r>
              <a:rPr lang="nb-NO" sz="3400" kern="0" dirty="0" smtClean="0"/>
              <a:t>Ulike fagmiljø har ulike begrep på i hovedsak det samme</a:t>
            </a:r>
          </a:p>
          <a:p>
            <a:r>
              <a:rPr lang="nb-NO" sz="3400" b="1" kern="0" dirty="0" smtClean="0">
                <a:solidFill>
                  <a:srgbClr val="FF0000"/>
                </a:solidFill>
              </a:rPr>
              <a:t>Vårt råd: Vær pragmatisk!</a:t>
            </a:r>
            <a:endParaRPr lang="nb-NO" sz="3400" b="1" kern="0" dirty="0">
              <a:solidFill>
                <a:srgbClr val="FF0000"/>
              </a:solidFill>
            </a:endParaRPr>
          </a:p>
        </p:txBody>
      </p:sp>
      <p:sp>
        <p:nvSpPr>
          <p:cNvPr id="12" name="Plassholder for innhold 2"/>
          <p:cNvSpPr txBox="1">
            <a:spLocks/>
          </p:cNvSpPr>
          <p:nvPr/>
        </p:nvSpPr>
        <p:spPr bwMode="auto">
          <a:xfrm>
            <a:off x="460255" y="905250"/>
            <a:ext cx="3551149" cy="372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tabLst>
                <a:tab pos="630238" algn="l"/>
              </a:tabLst>
              <a:defRPr sz="2400" kern="1200">
                <a:solidFill>
                  <a:schemeClr val="tx1"/>
                </a:solidFill>
                <a:latin typeface="Arial"/>
                <a:ea typeface="Arial" pitchFamily="37" charset="0"/>
                <a:cs typeface="Arial"/>
              </a:defRPr>
            </a:lvl1pPr>
            <a:lvl2pPr marL="630238" indent="-1809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tabLst>
                <a:tab pos="630238" algn="l"/>
              </a:tabLst>
              <a:defRPr sz="2000" kern="1200">
                <a:solidFill>
                  <a:schemeClr val="tx1"/>
                </a:solidFill>
                <a:latin typeface="Arial"/>
                <a:ea typeface="Arial" pitchFamily="37" charset="0"/>
                <a:cs typeface="Arial"/>
              </a:defRPr>
            </a:lvl2pPr>
            <a:lvl3pPr marL="989013" indent="-17938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tabLst>
                <a:tab pos="630238" algn="l"/>
              </a:tabLst>
              <a:defRPr sz="1800" kern="1200">
                <a:solidFill>
                  <a:schemeClr val="tx1"/>
                </a:solidFill>
                <a:latin typeface="Arial"/>
                <a:ea typeface="Arial" pitchFamily="37" charset="0"/>
                <a:cs typeface="Arial"/>
              </a:defRPr>
            </a:lvl3pPr>
            <a:lvl4pPr marL="1349375" indent="-1809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tabLst>
                <a:tab pos="630238" algn="l"/>
              </a:tabLst>
              <a:defRPr sz="1600" kern="1200">
                <a:solidFill>
                  <a:schemeClr val="tx1"/>
                </a:solidFill>
                <a:latin typeface="Arial"/>
                <a:ea typeface="Arial" pitchFamily="37" charset="0"/>
                <a:cs typeface="Arial"/>
              </a:defRPr>
            </a:lvl4pPr>
            <a:lvl5pPr marL="1708150" indent="-179388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tabLst>
                <a:tab pos="630238" algn="l"/>
              </a:tabLst>
              <a:defRPr sz="1600" i="1" kern="1200">
                <a:solidFill>
                  <a:schemeClr val="tx1"/>
                </a:solidFill>
                <a:latin typeface="Arial"/>
                <a:ea typeface="Arial" pitchFamily="37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err="1" smtClean="0"/>
              <a:t>internal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/>
          </a:p>
          <a:p>
            <a:r>
              <a:rPr lang="nb-NO" dirty="0"/>
              <a:t>i</a:t>
            </a:r>
            <a:r>
              <a:rPr lang="nb-NO" dirty="0" smtClean="0"/>
              <a:t>ntern kontroll</a:t>
            </a:r>
            <a:endParaRPr lang="nb-NO" dirty="0"/>
          </a:p>
          <a:p>
            <a:r>
              <a:rPr lang="nb-NO" dirty="0"/>
              <a:t>internkontroll</a:t>
            </a:r>
          </a:p>
          <a:p>
            <a:r>
              <a:rPr lang="nb-NO" dirty="0" smtClean="0"/>
              <a:t>intern styring </a:t>
            </a:r>
            <a:r>
              <a:rPr lang="nb-NO" dirty="0"/>
              <a:t>og kontroll</a:t>
            </a:r>
          </a:p>
          <a:p>
            <a:r>
              <a:rPr lang="nb-NO" dirty="0" smtClean="0"/>
              <a:t>internkontrollsystem</a:t>
            </a:r>
          </a:p>
          <a:p>
            <a:r>
              <a:rPr lang="nb-NO" dirty="0"/>
              <a:t>m</a:t>
            </a:r>
            <a:r>
              <a:rPr lang="nb-NO" dirty="0" smtClean="0"/>
              <a:t>anagement system</a:t>
            </a:r>
          </a:p>
          <a:p>
            <a:r>
              <a:rPr lang="nb-NO" dirty="0" smtClean="0"/>
              <a:t>styringssystem</a:t>
            </a:r>
          </a:p>
          <a:p>
            <a:r>
              <a:rPr lang="nb-NO" dirty="0" smtClean="0"/>
              <a:t>ledelsessystem</a:t>
            </a:r>
          </a:p>
          <a:p>
            <a:r>
              <a:rPr lang="nb-NO" dirty="0" smtClean="0"/>
              <a:t>kvalitetssystem</a:t>
            </a:r>
          </a:p>
          <a:p>
            <a:r>
              <a:rPr lang="nb-NO" dirty="0" smtClean="0"/>
              <a:t>….</a:t>
            </a:r>
            <a:endParaRPr lang="nb-NO" dirty="0"/>
          </a:p>
        </p:txBody>
      </p:sp>
      <p:pic>
        <p:nvPicPr>
          <p:cNvPr id="13" name="Picture 2" descr="C:\Users\jsorgard\AppData\Local\Microsoft\Windows\Temporary Internet Files\Content.IE5\A96SKWCP\MC900423828[1].wmf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313" y="3405593"/>
            <a:ext cx="829850" cy="13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jsorgard\AppData\Local\Microsoft\Windows\Temporary Internet Files\Content.IE5\6L7KH2VK\MC900442026[1].wmf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411" y="4164012"/>
            <a:ext cx="163195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3" name="Ellipse 2"/>
          <p:cNvSpPr/>
          <p:nvPr/>
        </p:nvSpPr>
        <p:spPr>
          <a:xfrm>
            <a:off x="135353" y="1737360"/>
            <a:ext cx="3461830" cy="1318260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Ellipse 10"/>
          <p:cNvSpPr/>
          <p:nvPr/>
        </p:nvSpPr>
        <p:spPr>
          <a:xfrm>
            <a:off x="4282966" y="2769477"/>
            <a:ext cx="3461830" cy="105243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513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Aktiviteten Foreslå håndtering av risikoer </a:t>
            </a:r>
            <a:r>
              <a:rPr lang="nb-NO" sz="2000" dirty="0" smtClean="0"/>
              <a:t>(Ledet av en prosessleder – gjennomføres ofte i forlengelsen</a:t>
            </a:r>
            <a:br>
              <a:rPr lang="nb-NO" sz="2000" dirty="0" smtClean="0"/>
            </a:br>
            <a:r>
              <a:rPr lang="nb-NO" sz="2000" dirty="0" smtClean="0"/>
              <a:t> av en risikovurdering)</a:t>
            </a:r>
            <a:endParaRPr lang="nb-NO" sz="2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1432" y="1417638"/>
            <a:ext cx="8229600" cy="5021262"/>
          </a:xfrm>
        </p:spPr>
        <p:txBody>
          <a:bodyPr/>
          <a:lstStyle/>
          <a:p>
            <a:r>
              <a:rPr lang="nb-NO" dirty="0"/>
              <a:t>Planlegge arbeidet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Etablere felles referanseramme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Oppdatere </a:t>
            </a:r>
            <a:r>
              <a:rPr lang="nb-NO" dirty="0" smtClean="0"/>
              <a:t>analysen fra risikovurderingen</a:t>
            </a: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Identifisere aktuelle tiltak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Vurdere risikoreduserende effekt, kostnad og uheldige sideeffekter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Velge håndtering og estimere restrisiko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Vurdere midlertidige tiltak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Beskrive kvalitet og kunnskapsstyrke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Utdype kostnadsestimat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sp>
        <p:nvSpPr>
          <p:cNvPr id="7" name="Høyrebuet pil 6"/>
          <p:cNvSpPr/>
          <p:nvPr/>
        </p:nvSpPr>
        <p:spPr>
          <a:xfrm rot="10800000">
            <a:off x="7825946" y="2560638"/>
            <a:ext cx="967946" cy="220083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7327145" y="1129030"/>
            <a:ext cx="1763515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Trinn 2-5 gjentas for hver risiko som må vurderes nærmere</a:t>
            </a:r>
            <a:endParaRPr lang="nb-NO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Risikohåndteringsskjema </a:t>
            </a:r>
            <a:br>
              <a:rPr lang="nb-NO" dirty="0" smtClean="0"/>
            </a:br>
            <a:r>
              <a:rPr lang="nb-NO" sz="3200" dirty="0" smtClean="0"/>
              <a:t>Støtteark</a:t>
            </a:r>
            <a:endParaRPr lang="nb-NO" sz="32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" y="1996440"/>
            <a:ext cx="8943975" cy="272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312420" y="7620"/>
            <a:ext cx="8229600" cy="1143000"/>
          </a:xfrm>
        </p:spPr>
        <p:txBody>
          <a:bodyPr/>
          <a:lstStyle/>
          <a:p>
            <a:r>
              <a:rPr lang="nb-NO" sz="4000" dirty="0"/>
              <a:t>Foreslå håndtering </a:t>
            </a:r>
            <a:r>
              <a:rPr lang="nb-NO" sz="4000" dirty="0" smtClean="0"/>
              <a:t>- </a:t>
            </a:r>
            <a:r>
              <a:rPr lang="nb-NO" sz="4000" dirty="0"/>
              <a:t>Viktige </a:t>
            </a:r>
            <a:r>
              <a:rPr lang="nb-NO" sz="4000" dirty="0" smtClean="0"/>
              <a:t>aktører</a:t>
            </a:r>
            <a:endParaRPr lang="nb-NO" sz="4000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312420" y="899160"/>
            <a:ext cx="8229600" cy="4525963"/>
          </a:xfrm>
        </p:spPr>
        <p:txBody>
          <a:bodyPr/>
          <a:lstStyle/>
          <a:p>
            <a:r>
              <a:rPr lang="nb-NO" dirty="0" smtClean="0"/>
              <a:t>Prosessleder </a:t>
            </a:r>
            <a:r>
              <a:rPr lang="nb-NO" dirty="0"/>
              <a:t>som kan</a:t>
            </a:r>
          </a:p>
          <a:p>
            <a:pPr lvl="1"/>
            <a:r>
              <a:rPr lang="nb-NO" dirty="0" smtClean="0"/>
              <a:t>drive aktiviteten fremover</a:t>
            </a:r>
          </a:p>
          <a:p>
            <a:pPr lvl="2"/>
            <a:r>
              <a:rPr lang="nb-NO" dirty="0" smtClean="0"/>
              <a:t>herunder </a:t>
            </a:r>
            <a:r>
              <a:rPr lang="nb-NO" dirty="0"/>
              <a:t>-  stille de riktige støttespørsmålene</a:t>
            </a:r>
          </a:p>
          <a:p>
            <a:pPr lvl="1"/>
            <a:r>
              <a:rPr lang="nb-NO" dirty="0" smtClean="0"/>
              <a:t>tilpasse aktiviteten til </a:t>
            </a:r>
            <a:r>
              <a:rPr lang="nb-NO" dirty="0"/>
              <a:t>kompleksitet og kritikalitet på risikoene</a:t>
            </a:r>
          </a:p>
          <a:p>
            <a:pPr lvl="1"/>
            <a:r>
              <a:rPr lang="nb-NO" dirty="0" smtClean="0"/>
              <a:t>bruke </a:t>
            </a:r>
            <a:r>
              <a:rPr lang="nb-NO" dirty="0"/>
              <a:t>enkle hjelpemidler som støtteskjema, "gule lapper", "tegne på tavlen", o.l.</a:t>
            </a:r>
          </a:p>
          <a:p>
            <a:r>
              <a:rPr lang="nb-NO" dirty="0"/>
              <a:t>Deltakere som kjenner</a:t>
            </a:r>
          </a:p>
          <a:p>
            <a:pPr lvl="1"/>
            <a:r>
              <a:rPr lang="nb-NO" dirty="0" smtClean="0"/>
              <a:t>objektet </a:t>
            </a:r>
            <a:r>
              <a:rPr lang="nb-NO" dirty="0"/>
              <a:t>for den forutgående </a:t>
            </a:r>
            <a:r>
              <a:rPr lang="nb-NO" dirty="0" smtClean="0"/>
              <a:t>risikovurderingen</a:t>
            </a:r>
          </a:p>
          <a:p>
            <a:pPr lvl="1"/>
            <a:r>
              <a:rPr lang="nb-NO" dirty="0"/>
              <a:t>r</a:t>
            </a:r>
            <a:r>
              <a:rPr lang="nb-NO" dirty="0" smtClean="0"/>
              <a:t>esultatet fra den </a:t>
            </a:r>
            <a:r>
              <a:rPr lang="nb-NO" dirty="0"/>
              <a:t>forutgående risikovurderingen</a:t>
            </a:r>
          </a:p>
          <a:p>
            <a:pPr lvl="1"/>
            <a:r>
              <a:rPr lang="nb-NO" dirty="0" smtClean="0"/>
              <a:t>ulike </a:t>
            </a:r>
            <a:r>
              <a:rPr lang="nb-NO" dirty="0"/>
              <a:t>tiltakstyper og tiltak for å redusere sårbarheter på relevante </a:t>
            </a:r>
            <a:r>
              <a:rPr lang="nb-NO" dirty="0" smtClean="0"/>
              <a:t>områder</a:t>
            </a:r>
          </a:p>
          <a:p>
            <a:r>
              <a:rPr lang="nb-NO" dirty="0" smtClean="0"/>
              <a:t>Ved </a:t>
            </a:r>
            <a:r>
              <a:rPr lang="nb-NO" dirty="0"/>
              <a:t>særskilte behov: </a:t>
            </a:r>
            <a:endParaRPr lang="nb-NO" dirty="0" smtClean="0"/>
          </a:p>
          <a:p>
            <a:pPr lvl="1"/>
            <a:r>
              <a:rPr lang="nb-NO" dirty="0" smtClean="0"/>
              <a:t>Personer </a:t>
            </a:r>
            <a:r>
              <a:rPr lang="nb-NO" dirty="0"/>
              <a:t>med </a:t>
            </a:r>
            <a:r>
              <a:rPr lang="nb-NO" u="sng" dirty="0"/>
              <a:t>metodisk spisskompetanse </a:t>
            </a:r>
            <a:r>
              <a:rPr lang="nb-NO" dirty="0"/>
              <a:t>om aktuelle formelle støttemetoder som </a:t>
            </a:r>
            <a:r>
              <a:rPr lang="nb-NO" dirty="0" smtClean="0"/>
              <a:t>prosesskartlegging, </a:t>
            </a:r>
            <a:r>
              <a:rPr lang="nb-NO" dirty="0" err="1" smtClean="0"/>
              <a:t>rotårsaksanalyser</a:t>
            </a:r>
            <a:r>
              <a:rPr lang="nb-NO" dirty="0" smtClean="0"/>
              <a:t>/ </a:t>
            </a:r>
            <a:r>
              <a:rPr lang="nb-NO" dirty="0" err="1" smtClean="0"/>
              <a:t>feiltreanalyser</a:t>
            </a:r>
            <a:r>
              <a:rPr lang="nb-NO" dirty="0" smtClean="0"/>
              <a:t>, </a:t>
            </a:r>
            <a:r>
              <a:rPr lang="nb-NO" dirty="0" err="1" smtClean="0"/>
              <a:t>hendelsestreanalyser</a:t>
            </a:r>
            <a:r>
              <a:rPr lang="nb-NO" dirty="0" smtClean="0"/>
              <a:t>, sløyfeanalyser mv.</a:t>
            </a:r>
            <a:endParaRPr lang="nb-NO" dirty="0"/>
          </a:p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959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 slutt: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362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nb-NO" dirty="0"/>
              <a:t>Hvorfor har vi bremser på en bil?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5260" y="1600200"/>
            <a:ext cx="8808719" cy="4525963"/>
          </a:xfrm>
        </p:spPr>
        <p:txBody>
          <a:bodyPr/>
          <a:lstStyle/>
          <a:p>
            <a:r>
              <a:rPr lang="nb-NO" dirty="0"/>
              <a:t>For å kunne stoppe</a:t>
            </a:r>
            <a:r>
              <a:rPr lang="nb-NO" dirty="0" smtClean="0"/>
              <a:t>?</a:t>
            </a:r>
          </a:p>
          <a:p>
            <a:r>
              <a:rPr lang="nb-NO" dirty="0" smtClean="0"/>
              <a:t>For </a:t>
            </a:r>
            <a:r>
              <a:rPr lang="nb-NO" dirty="0"/>
              <a:t>å kunne kjøre </a:t>
            </a:r>
            <a:r>
              <a:rPr lang="nb-NO" dirty="0" smtClean="0"/>
              <a:t>raskt, effektivt og målretta?</a:t>
            </a:r>
          </a:p>
          <a:p>
            <a:endParaRPr lang="nb-NO" dirty="0"/>
          </a:p>
          <a:p>
            <a:r>
              <a:rPr lang="nb-NO" dirty="0" smtClean="0"/>
              <a:t>Gode bremser gjør det mulig å kjøre raskt til målet, bremse ned når en bør og stoppe når en må</a:t>
            </a:r>
          </a:p>
          <a:p>
            <a:endParaRPr lang="nb-NO" dirty="0" smtClean="0"/>
          </a:p>
          <a:p>
            <a:r>
              <a:rPr lang="nb-NO" b="1" dirty="0">
                <a:solidFill>
                  <a:srgbClr val="FF0000"/>
                </a:solidFill>
              </a:rPr>
              <a:t>Hensiktsmessige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/>
              <a:t>sikkerhetstiltak </a:t>
            </a:r>
            <a:r>
              <a:rPr lang="nb-NO" dirty="0"/>
              <a:t>er en </a:t>
            </a:r>
            <a:r>
              <a:rPr lang="nb-NO" b="1" dirty="0" err="1">
                <a:solidFill>
                  <a:srgbClr val="FF0000"/>
                </a:solidFill>
              </a:rPr>
              <a:t>muliggjører</a:t>
            </a:r>
            <a:endParaRPr lang="nb-NO" b="1" dirty="0">
              <a:solidFill>
                <a:srgbClr val="FF0000"/>
              </a:solidFill>
            </a:endParaRPr>
          </a:p>
          <a:p>
            <a:r>
              <a:rPr lang="nb-NO" dirty="0"/>
              <a:t>Uhensiktsmessige </a:t>
            </a:r>
            <a:r>
              <a:rPr lang="nb-NO" dirty="0" smtClean="0"/>
              <a:t>sikkerhetstiltak </a:t>
            </a:r>
            <a:r>
              <a:rPr lang="nb-NO" dirty="0"/>
              <a:t>irriterer, hemmer, blir undergravd og </a:t>
            </a:r>
            <a:r>
              <a:rPr lang="nb-NO" dirty="0" smtClean="0"/>
              <a:t>gir økt risiko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5" name="Picture 2" descr="automobil,beskjærte bilder,beskjærte fotografier,biler,billøp,fritid,gjennomsiktige bakgrunner,kjøretøyer,motorkjøretøyer,PNG,racere,racerløp,rekreasjon,sport,transport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6783652" y="2622905"/>
            <a:ext cx="1764727" cy="64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jsorgard\AppData\Local\Microsoft\Windows\Temporary Internet Files\Content.IE5\ZKBI9XKR\MC900231532[1]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49141" y="1168384"/>
            <a:ext cx="1079455" cy="95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171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Internkontroll</a:t>
            </a:r>
            <a:br>
              <a:rPr lang="nb-NO" dirty="0" smtClean="0"/>
            </a:br>
            <a:r>
              <a:rPr lang="nb-NO" dirty="0" smtClean="0"/>
              <a:t>informasjonssikkerhet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1435" y="1552904"/>
            <a:ext cx="8229600" cy="4525963"/>
          </a:xfrm>
        </p:spPr>
        <p:txBody>
          <a:bodyPr/>
          <a:lstStyle/>
          <a:p>
            <a:r>
              <a:rPr lang="nb-NO" dirty="0" smtClean="0"/>
              <a:t>Er et </a:t>
            </a:r>
            <a:r>
              <a:rPr lang="nb-NO" b="1" dirty="0" smtClean="0">
                <a:solidFill>
                  <a:srgbClr val="FF0000"/>
                </a:solidFill>
              </a:rPr>
              <a:t>systematisk arbeid </a:t>
            </a:r>
            <a:r>
              <a:rPr lang="nb-NO" dirty="0" smtClean="0"/>
              <a:t>for å håndtere </a:t>
            </a:r>
            <a:r>
              <a:rPr lang="nb-NO" b="1" dirty="0" smtClean="0">
                <a:solidFill>
                  <a:srgbClr val="FF0000"/>
                </a:solidFill>
              </a:rPr>
              <a:t>risiko</a:t>
            </a:r>
          </a:p>
          <a:p>
            <a:r>
              <a:rPr lang="nb-NO" dirty="0" smtClean="0"/>
              <a:t>Er en </a:t>
            </a:r>
            <a:r>
              <a:rPr lang="nb-NO" b="1" dirty="0">
                <a:solidFill>
                  <a:srgbClr val="FF0000"/>
                </a:solidFill>
              </a:rPr>
              <a:t>forutsetning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/>
              <a:t>for en kontrollert og effektiv </a:t>
            </a:r>
            <a:r>
              <a:rPr lang="nb-NO" b="1" dirty="0" smtClean="0">
                <a:solidFill>
                  <a:srgbClr val="FF0000"/>
                </a:solidFill>
              </a:rPr>
              <a:t>digitalisering og informasjonsbehandling</a:t>
            </a:r>
          </a:p>
          <a:p>
            <a:r>
              <a:rPr lang="nb-NO" dirty="0" smtClean="0"/>
              <a:t>Gir </a:t>
            </a:r>
            <a:r>
              <a:rPr lang="nb-NO" b="1" dirty="0" smtClean="0">
                <a:solidFill>
                  <a:srgbClr val="FF0000"/>
                </a:solidFill>
              </a:rPr>
              <a:t>ledelsen og virksomheten for øvrig  styringsmulighet</a:t>
            </a:r>
            <a:r>
              <a:rPr lang="nb-NO" dirty="0" smtClean="0"/>
              <a:t> </a:t>
            </a:r>
            <a:r>
              <a:rPr lang="nb-NO" dirty="0"/>
              <a:t>når vi må få opp </a:t>
            </a:r>
            <a:r>
              <a:rPr lang="nb-NO" dirty="0" smtClean="0"/>
              <a:t>farten</a:t>
            </a:r>
            <a:endParaRPr lang="nb-NO" dirty="0"/>
          </a:p>
          <a:p>
            <a:endParaRPr lang="nb-NO" dirty="0"/>
          </a:p>
        </p:txBody>
      </p:sp>
      <p:pic>
        <p:nvPicPr>
          <p:cNvPr id="4098" name="Picture 2" descr="C:\Users\Jan\AppData\Local\Microsoft\Windows\Temporary Internet Files\Content.IE5\PMWK2PWO\MP90042435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576" y="4322080"/>
            <a:ext cx="3097040" cy="207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09.09.2015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91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8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/>
          <p:cNvSpPr>
            <a:spLocks noGrp="1"/>
          </p:cNvSpPr>
          <p:nvPr>
            <p:ph type="title"/>
          </p:nvPr>
        </p:nvSpPr>
        <p:spPr>
          <a:xfrm>
            <a:off x="266699" y="74613"/>
            <a:ext cx="8620125" cy="1143000"/>
          </a:xfrm>
        </p:spPr>
        <p:txBody>
          <a:bodyPr/>
          <a:lstStyle/>
          <a:p>
            <a:r>
              <a:rPr lang="nb-NO" dirty="0" smtClean="0"/>
              <a:t>Mange rammeverk og standarder</a:t>
            </a:r>
            <a:br>
              <a:rPr lang="nb-NO" dirty="0" smtClean="0"/>
            </a:br>
            <a:r>
              <a:rPr lang="nb-NO" dirty="0" smtClean="0"/>
              <a:t>Kaos eller </a:t>
            </a:r>
            <a:r>
              <a:rPr lang="nb-NO" u="sng" dirty="0" smtClean="0">
                <a:solidFill>
                  <a:srgbClr val="FF0000"/>
                </a:solidFill>
              </a:rPr>
              <a:t>løst kobla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10" name="Plassholder for innhold 9"/>
          <p:cNvSpPr>
            <a:spLocks noGrp="1"/>
          </p:cNvSpPr>
          <p:nvPr>
            <p:ph idx="1"/>
          </p:nvPr>
        </p:nvSpPr>
        <p:spPr>
          <a:xfrm>
            <a:off x="0" y="1212249"/>
            <a:ext cx="9144001" cy="5143500"/>
          </a:xfrm>
        </p:spPr>
        <p:txBody>
          <a:bodyPr/>
          <a:lstStyle/>
          <a:p>
            <a:r>
              <a:rPr lang="nb-NO" sz="2400" dirty="0">
                <a:solidFill>
                  <a:srgbClr val="FF0000"/>
                </a:solidFill>
              </a:rPr>
              <a:t>COSO </a:t>
            </a:r>
            <a:r>
              <a:rPr lang="nb-NO" sz="1800" dirty="0"/>
              <a:t>- Intern kontroll og COSO ERM</a:t>
            </a:r>
          </a:p>
          <a:p>
            <a:r>
              <a:rPr lang="nb-NO" sz="2400" dirty="0">
                <a:solidFill>
                  <a:srgbClr val="FF0000"/>
                </a:solidFill>
              </a:rPr>
              <a:t>ISO 9000-serien </a:t>
            </a:r>
            <a:r>
              <a:rPr lang="nb-NO" sz="1800" dirty="0"/>
              <a:t>- «Management-»/styringssystem </a:t>
            </a:r>
            <a:r>
              <a:rPr lang="nb-NO" sz="1800" dirty="0">
                <a:solidFill>
                  <a:srgbClr val="FF0000"/>
                </a:solidFill>
              </a:rPr>
              <a:t>kvalitet</a:t>
            </a:r>
          </a:p>
          <a:p>
            <a:r>
              <a:rPr lang="nb-NO" sz="2400" dirty="0">
                <a:solidFill>
                  <a:srgbClr val="FF0000"/>
                </a:solidFill>
              </a:rPr>
              <a:t>ISO/	IEC 27000-serien </a:t>
            </a:r>
            <a:r>
              <a:rPr lang="nb-NO" sz="1800" dirty="0"/>
              <a:t>- «Management»/styringssystem </a:t>
            </a:r>
            <a:r>
              <a:rPr lang="nb-NO" sz="1800" dirty="0">
                <a:solidFill>
                  <a:srgbClr val="FF0000"/>
                </a:solidFill>
              </a:rPr>
              <a:t>informasjonssikkerhet</a:t>
            </a:r>
          </a:p>
          <a:p>
            <a:r>
              <a:rPr lang="nb-NO" sz="2400" dirty="0">
                <a:solidFill>
                  <a:srgbClr val="FF0000"/>
                </a:solidFill>
              </a:rPr>
              <a:t>PRINCE2</a:t>
            </a:r>
            <a:r>
              <a:rPr lang="nb-NO" sz="2400" dirty="0"/>
              <a:t> </a:t>
            </a:r>
            <a:r>
              <a:rPr lang="nb-NO" sz="1800" dirty="0"/>
              <a:t>- </a:t>
            </a:r>
            <a:r>
              <a:rPr lang="nb-NO" sz="1800" dirty="0" err="1"/>
              <a:t>PRojects</a:t>
            </a:r>
            <a:r>
              <a:rPr lang="nb-NO" sz="1800" dirty="0"/>
              <a:t> IN </a:t>
            </a:r>
            <a:r>
              <a:rPr lang="nb-NO" sz="1800" dirty="0" err="1"/>
              <a:t>Controlled</a:t>
            </a:r>
            <a:r>
              <a:rPr lang="nb-NO" sz="1800" dirty="0"/>
              <a:t> Environments</a:t>
            </a:r>
          </a:p>
          <a:p>
            <a:r>
              <a:rPr lang="nb-NO" sz="2400" dirty="0">
                <a:solidFill>
                  <a:srgbClr val="FF0000"/>
                </a:solidFill>
              </a:rPr>
              <a:t>ITIL og ISO 2000 </a:t>
            </a:r>
            <a:r>
              <a:rPr lang="nb-NO" sz="1800" dirty="0"/>
              <a:t>- IT service management</a:t>
            </a:r>
          </a:p>
          <a:p>
            <a:pPr lvl="1"/>
            <a:r>
              <a:rPr lang="nb-NO" sz="1800" dirty="0"/>
              <a:t>Metode og krav til kvalitetssikring av </a:t>
            </a:r>
            <a:r>
              <a:rPr lang="nb-NO" sz="1800" dirty="0">
                <a:solidFill>
                  <a:srgbClr val="FF0000"/>
                </a:solidFill>
              </a:rPr>
              <a:t>leveranse, drift og support - IKT</a:t>
            </a:r>
          </a:p>
          <a:p>
            <a:r>
              <a:rPr lang="nb-NO" sz="2400" dirty="0" smtClean="0">
                <a:solidFill>
                  <a:srgbClr val="FF0000"/>
                </a:solidFill>
              </a:rPr>
              <a:t>TOGAF</a:t>
            </a:r>
          </a:p>
          <a:p>
            <a:pPr lvl="1"/>
            <a:r>
              <a:rPr lang="nb-NO" sz="1800" dirty="0" smtClean="0"/>
              <a:t>Rammeverk, metode og verktøy for å beskrive, måle og utvikle en </a:t>
            </a:r>
            <a:r>
              <a:rPr lang="nb-NO" sz="1800" dirty="0" smtClean="0">
                <a:solidFill>
                  <a:srgbClr val="FF0000"/>
                </a:solidFill>
              </a:rPr>
              <a:t>virksomhetsarkitektur</a:t>
            </a:r>
            <a:r>
              <a:rPr lang="nb-NO" sz="1800" dirty="0" smtClean="0"/>
              <a:t> (</a:t>
            </a:r>
            <a:r>
              <a:rPr lang="nb-NO" sz="1800" dirty="0" err="1" smtClean="0"/>
              <a:t>Buisness</a:t>
            </a:r>
            <a:r>
              <a:rPr lang="nb-NO" sz="1800" dirty="0" smtClean="0"/>
              <a:t>, Application, Data, Technical) </a:t>
            </a:r>
          </a:p>
          <a:p>
            <a:r>
              <a:rPr lang="nb-NO" sz="2400" dirty="0" smtClean="0">
                <a:solidFill>
                  <a:srgbClr val="FF0000"/>
                </a:solidFill>
              </a:rPr>
              <a:t>COBIT</a:t>
            </a:r>
            <a:r>
              <a:rPr lang="nb-NO" dirty="0" smtClean="0"/>
              <a:t> </a:t>
            </a:r>
            <a:r>
              <a:rPr lang="nb-NO" sz="1800" dirty="0"/>
              <a:t>- </a:t>
            </a:r>
            <a:r>
              <a:rPr lang="en-US" sz="1800" dirty="0"/>
              <a:t>Control Objectives for Information and Related Technology</a:t>
            </a:r>
          </a:p>
          <a:p>
            <a:pPr lvl="1"/>
            <a:r>
              <a:rPr lang="nb-NO" sz="1800" dirty="0" smtClean="0"/>
              <a:t>Omfattende rammeverk av områder, prosesser og handlinger for å                  </a:t>
            </a:r>
            <a:r>
              <a:rPr lang="nb-NO" sz="1800" b="1" dirty="0" smtClean="0">
                <a:solidFill>
                  <a:srgbClr val="FF0000"/>
                </a:solidFill>
              </a:rPr>
              <a:t>styre og kontrollere IKT </a:t>
            </a:r>
            <a:r>
              <a:rPr lang="nb-NO" sz="1800" dirty="0" smtClean="0"/>
              <a:t>slik at virksomhetsmål nås  </a:t>
            </a:r>
          </a:p>
          <a:p>
            <a:r>
              <a:rPr lang="nb-NO" sz="2400" dirty="0" smtClean="0">
                <a:solidFill>
                  <a:srgbClr val="FF0000"/>
                </a:solidFill>
              </a:rPr>
              <a:t>++</a:t>
            </a:r>
            <a:endParaRPr lang="nb-NO" sz="2400" dirty="0">
              <a:solidFill>
                <a:srgbClr val="FF0000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6240780" y="596100"/>
            <a:ext cx="277463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0070C0"/>
                </a:solidFill>
              </a:rPr>
              <a:t>Råd: Bruk </a:t>
            </a:r>
            <a:r>
              <a:rPr lang="nb-NO" dirty="0">
                <a:solidFill>
                  <a:srgbClr val="0070C0"/>
                </a:solidFill>
              </a:rPr>
              <a:t>de som </a:t>
            </a:r>
            <a:r>
              <a:rPr lang="nb-NO" u="sng" dirty="0" smtClean="0">
                <a:solidFill>
                  <a:srgbClr val="0070C0"/>
                </a:solidFill>
              </a:rPr>
              <a:t>støtte!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</a:p>
          <a:p>
            <a:r>
              <a:rPr lang="nb-NO" u="sng" dirty="0" smtClean="0">
                <a:solidFill>
                  <a:srgbClr val="0070C0"/>
                </a:solidFill>
              </a:rPr>
              <a:t>Kombiner</a:t>
            </a:r>
            <a:r>
              <a:rPr lang="nb-NO" dirty="0" smtClean="0">
                <a:solidFill>
                  <a:srgbClr val="0070C0"/>
                </a:solidFill>
              </a:rPr>
              <a:t>, </a:t>
            </a:r>
            <a:r>
              <a:rPr lang="nb-NO" u="sng" dirty="0" smtClean="0">
                <a:solidFill>
                  <a:srgbClr val="0070C0"/>
                </a:solidFill>
              </a:rPr>
              <a:t>integrer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>
                <a:solidFill>
                  <a:srgbClr val="0070C0"/>
                </a:solidFill>
              </a:rPr>
              <a:t>og </a:t>
            </a:r>
            <a:r>
              <a:rPr lang="nb-NO" u="sng" dirty="0">
                <a:solidFill>
                  <a:srgbClr val="0070C0"/>
                </a:solidFill>
              </a:rPr>
              <a:t>tilpass</a:t>
            </a:r>
            <a:r>
              <a:rPr lang="nb-NO" dirty="0">
                <a:solidFill>
                  <a:srgbClr val="0070C0"/>
                </a:solidFill>
              </a:rPr>
              <a:t> til egen status og </a:t>
            </a:r>
            <a:r>
              <a:rPr lang="nb-NO" dirty="0" smtClean="0">
                <a:solidFill>
                  <a:srgbClr val="0070C0"/>
                </a:solidFill>
              </a:rPr>
              <a:t>behov!</a:t>
            </a:r>
            <a:endParaRPr lang="nb-NO" dirty="0">
              <a:solidFill>
                <a:srgbClr val="0070C0"/>
              </a:solidFill>
            </a:endParaRPr>
          </a:p>
        </p:txBody>
      </p:sp>
      <p:grpSp>
        <p:nvGrpSpPr>
          <p:cNvPr id="11" name="Gruppe 10"/>
          <p:cNvGrpSpPr/>
          <p:nvPr/>
        </p:nvGrpSpPr>
        <p:grpSpPr>
          <a:xfrm>
            <a:off x="731519" y="5880671"/>
            <a:ext cx="7475221" cy="923330"/>
            <a:chOff x="731519" y="5880671"/>
            <a:chExt cx="7475221" cy="923330"/>
          </a:xfrm>
        </p:grpSpPr>
        <p:grpSp>
          <p:nvGrpSpPr>
            <p:cNvPr id="6" name="Gruppe 5"/>
            <p:cNvGrpSpPr/>
            <p:nvPr/>
          </p:nvGrpSpPr>
          <p:grpSpPr>
            <a:xfrm>
              <a:off x="731519" y="5926432"/>
              <a:ext cx="7475221" cy="837038"/>
              <a:chOff x="1183120" y="5926432"/>
              <a:chExt cx="7298725" cy="837038"/>
            </a:xfrm>
          </p:grpSpPr>
          <p:sp>
            <p:nvSpPr>
              <p:cNvPr id="2" name="TekstSylinder 1"/>
              <p:cNvSpPr txBox="1"/>
              <p:nvPr/>
            </p:nvSpPr>
            <p:spPr>
              <a:xfrm>
                <a:off x="1183120" y="5926432"/>
                <a:ext cx="729872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nb-NO" dirty="0" smtClean="0"/>
              </a:p>
            </p:txBody>
          </p:sp>
          <p:sp>
            <p:nvSpPr>
              <p:cNvPr id="5" name="Rektangel 4"/>
              <p:cNvSpPr/>
              <p:nvPr/>
            </p:nvSpPr>
            <p:spPr>
              <a:xfrm>
                <a:off x="1231063" y="5943805"/>
                <a:ext cx="6841578" cy="819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4" name="Rektangel 3"/>
            <p:cNvSpPr/>
            <p:nvPr/>
          </p:nvSpPr>
          <p:spPr>
            <a:xfrm>
              <a:off x="731519" y="5880671"/>
              <a:ext cx="711708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b-NO" dirty="0">
                  <a:solidFill>
                    <a:srgbClr val="0070C0"/>
                  </a:solidFill>
                </a:rPr>
                <a:t>Det handler om å få </a:t>
              </a:r>
              <a:r>
                <a:rPr lang="nb-NO" u="sng" dirty="0">
                  <a:solidFill>
                    <a:srgbClr val="0070C0"/>
                  </a:solidFill>
                </a:rPr>
                <a:t>tilstrekkelig styring og kontroll </a:t>
              </a:r>
              <a:r>
                <a:rPr lang="nb-NO" dirty="0">
                  <a:solidFill>
                    <a:srgbClr val="0070C0"/>
                  </a:solidFill>
                </a:rPr>
                <a:t>(internkontroll). </a:t>
              </a:r>
            </a:p>
            <a:p>
              <a:r>
                <a:rPr lang="nb-NO" dirty="0">
                  <a:solidFill>
                    <a:srgbClr val="0070C0"/>
                  </a:solidFill>
                </a:rPr>
                <a:t>Valg av rammeverk og standarder er </a:t>
              </a:r>
              <a:r>
                <a:rPr lang="nb-NO" u="sng" dirty="0">
                  <a:solidFill>
                    <a:srgbClr val="0070C0"/>
                  </a:solidFill>
                </a:rPr>
                <a:t>strategiske eller pålagte tiltak</a:t>
              </a:r>
              <a:endParaRPr lang="nb-NO" dirty="0" smtClean="0">
                <a:solidFill>
                  <a:srgbClr val="0070C0"/>
                </a:solidFill>
              </a:endParaRPr>
            </a:p>
            <a:p>
              <a:r>
                <a:rPr lang="nb-NO" dirty="0" smtClean="0">
                  <a:solidFill>
                    <a:srgbClr val="0070C0"/>
                  </a:solidFill>
                </a:rPr>
                <a:t>Valg </a:t>
              </a:r>
              <a:r>
                <a:rPr lang="nb-NO" dirty="0">
                  <a:solidFill>
                    <a:srgbClr val="0070C0"/>
                  </a:solidFill>
                </a:rPr>
                <a:t>og implementering </a:t>
              </a:r>
              <a:r>
                <a:rPr lang="nb-NO" u="sng" dirty="0">
                  <a:solidFill>
                    <a:srgbClr val="0070C0"/>
                  </a:solidFill>
                </a:rPr>
                <a:t>bør tilpasses risiko og virksomhetens behov.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623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6240" y="-137160"/>
            <a:ext cx="8229600" cy="1143000"/>
          </a:xfrm>
        </p:spPr>
        <p:txBody>
          <a:bodyPr/>
          <a:lstStyle/>
          <a:p>
            <a:r>
              <a:rPr lang="nb-NO" sz="4000" dirty="0" smtClean="0"/>
              <a:t>Veiledningsaktører - internkontroll</a:t>
            </a:r>
            <a:endParaRPr lang="nb-NO" sz="2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005840"/>
            <a:ext cx="8229600" cy="5204461"/>
          </a:xfrm>
        </p:spPr>
        <p:txBody>
          <a:bodyPr/>
          <a:lstStyle/>
          <a:p>
            <a:r>
              <a:rPr lang="nb-NO" sz="2200" dirty="0" smtClean="0">
                <a:solidFill>
                  <a:srgbClr val="FF0000"/>
                </a:solidFill>
              </a:rPr>
              <a:t>KS</a:t>
            </a:r>
            <a:r>
              <a:rPr lang="nb-NO" sz="2200" dirty="0" smtClean="0"/>
              <a:t> – Internkontroll </a:t>
            </a:r>
            <a:r>
              <a:rPr lang="nb-NO" sz="2200" dirty="0" smtClean="0">
                <a:solidFill>
                  <a:srgbClr val="FF0000"/>
                </a:solidFill>
              </a:rPr>
              <a:t>generelt</a:t>
            </a:r>
            <a:r>
              <a:rPr lang="nb-NO" sz="2200" dirty="0" smtClean="0"/>
              <a:t> i kommunene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DFØ</a:t>
            </a:r>
            <a:r>
              <a:rPr lang="nb-NO" sz="2200" dirty="0" smtClean="0"/>
              <a:t> – Internkontroll </a:t>
            </a:r>
            <a:r>
              <a:rPr lang="nb-NO" sz="2200" dirty="0" smtClean="0">
                <a:solidFill>
                  <a:srgbClr val="FF0000"/>
                </a:solidFill>
              </a:rPr>
              <a:t>generelt</a:t>
            </a:r>
            <a:r>
              <a:rPr lang="nb-NO" sz="2200" dirty="0" smtClean="0"/>
              <a:t> i staten</a:t>
            </a:r>
          </a:p>
          <a:p>
            <a:r>
              <a:rPr lang="nb-NO" sz="2200" dirty="0" err="1" smtClean="0">
                <a:solidFill>
                  <a:srgbClr val="FF0000"/>
                </a:solidFill>
              </a:rPr>
              <a:t>Difi</a:t>
            </a:r>
            <a:r>
              <a:rPr lang="nb-NO" sz="2200" dirty="0" smtClean="0"/>
              <a:t> – Internkontroll </a:t>
            </a:r>
            <a:r>
              <a:rPr lang="nb-NO" sz="2200" dirty="0" smtClean="0">
                <a:solidFill>
                  <a:srgbClr val="FF0000"/>
                </a:solidFill>
              </a:rPr>
              <a:t>informasjonssikkerhet</a:t>
            </a:r>
            <a:r>
              <a:rPr lang="nb-NO" sz="2200" dirty="0" smtClean="0"/>
              <a:t> i offentlig sektor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Arbeidstilsynet</a:t>
            </a:r>
            <a:r>
              <a:rPr lang="nb-NO" sz="2200" dirty="0" smtClean="0"/>
              <a:t> – Internkontroll </a:t>
            </a:r>
            <a:r>
              <a:rPr lang="nb-NO" sz="2200" dirty="0" smtClean="0">
                <a:solidFill>
                  <a:srgbClr val="FF0000"/>
                </a:solidFill>
              </a:rPr>
              <a:t>HMS</a:t>
            </a:r>
            <a:r>
              <a:rPr lang="nb-NO" sz="2200" dirty="0" smtClean="0"/>
              <a:t> i offentlig og privat sektor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NSM</a:t>
            </a:r>
            <a:r>
              <a:rPr lang="nb-NO" sz="2200" dirty="0" smtClean="0"/>
              <a:t> – </a:t>
            </a:r>
            <a:r>
              <a:rPr lang="nb-NO" sz="2200" dirty="0" smtClean="0">
                <a:solidFill>
                  <a:srgbClr val="FF0000"/>
                </a:solidFill>
              </a:rPr>
              <a:t>Sikkerhetsloven</a:t>
            </a:r>
            <a:r>
              <a:rPr lang="nb-NO" sz="2200" dirty="0" smtClean="0"/>
              <a:t> for i hovedsak offentlig sektor</a:t>
            </a:r>
          </a:p>
          <a:p>
            <a:pPr lvl="1"/>
            <a:r>
              <a:rPr lang="nb-NO" dirty="0"/>
              <a:t>Rikets sikkerhet og andre vitale nasjonale sikkerhetsinteresser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Datatilsynet</a:t>
            </a:r>
            <a:r>
              <a:rPr lang="nb-NO" sz="2200" dirty="0" smtClean="0"/>
              <a:t> – </a:t>
            </a:r>
            <a:r>
              <a:rPr lang="nb-NO" sz="2200" dirty="0" smtClean="0">
                <a:solidFill>
                  <a:srgbClr val="FF0000"/>
                </a:solidFill>
              </a:rPr>
              <a:t>Personopplysningsloven </a:t>
            </a:r>
            <a:r>
              <a:rPr lang="nb-NO" sz="2200" dirty="0" smtClean="0"/>
              <a:t>i offentlig og privat sektor</a:t>
            </a:r>
          </a:p>
          <a:p>
            <a:pPr lvl="1"/>
            <a:r>
              <a:rPr lang="nb-NO" dirty="0" smtClean="0"/>
              <a:t>Informasjonssikkerhet</a:t>
            </a:r>
          </a:p>
          <a:p>
            <a:pPr lvl="1"/>
            <a:r>
              <a:rPr lang="nb-NO" dirty="0" smtClean="0"/>
              <a:t>Regelverksetterlevelse for øvrig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Helsedirektoratet</a:t>
            </a:r>
            <a:r>
              <a:rPr lang="nb-NO" sz="2200" dirty="0" smtClean="0"/>
              <a:t> – «Normen» for offentlig og privat sektor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DSB</a:t>
            </a:r>
            <a:r>
              <a:rPr lang="nb-NO" sz="2200" dirty="0" smtClean="0"/>
              <a:t> – Samfunnssikkerhet og beredskap</a:t>
            </a:r>
          </a:p>
          <a:p>
            <a:r>
              <a:rPr lang="nb-NO" sz="2200" dirty="0" smtClean="0">
                <a:solidFill>
                  <a:srgbClr val="FF0000"/>
                </a:solidFill>
              </a:rPr>
              <a:t>Flere særlover </a:t>
            </a:r>
            <a:r>
              <a:rPr lang="nb-NO" sz="2200" dirty="0" smtClean="0"/>
              <a:t>med krav om «internkontroll» og tilhørende veiledere og veiledningsaktører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40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03" y="2478732"/>
            <a:ext cx="4667267" cy="2968608"/>
          </a:xfrm>
          <a:prstGeom prst="rect">
            <a:avLst/>
          </a:prstGeo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Difi</a:t>
            </a:r>
            <a:r>
              <a:rPr lang="nb-NO" dirty="0" smtClean="0"/>
              <a:t> </a:t>
            </a:r>
            <a:r>
              <a:rPr lang="nb-NO" dirty="0" err="1" smtClean="0"/>
              <a:t>vs</a:t>
            </a:r>
            <a:r>
              <a:rPr lang="nb-NO" dirty="0" smtClean="0"/>
              <a:t> DFØ veiledningsmateriell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09.09.2015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42" y="2265601"/>
            <a:ext cx="3462378" cy="3159840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457200" y="1619270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Difis</a:t>
            </a:r>
            <a:r>
              <a:rPr lang="nb-NO" dirty="0" smtClean="0"/>
              <a:t> «</a:t>
            </a:r>
            <a:r>
              <a:rPr lang="nb-NO" dirty="0" smtClean="0">
                <a:solidFill>
                  <a:srgbClr val="FF0000"/>
                </a:solidFill>
              </a:rPr>
              <a:t>forklaringsmodell</a:t>
            </a:r>
            <a:r>
              <a:rPr lang="nb-NO" dirty="0" smtClean="0"/>
              <a:t>» – </a:t>
            </a:r>
          </a:p>
          <a:p>
            <a:r>
              <a:rPr lang="nb-NO" dirty="0" smtClean="0"/>
              <a:t>internkontroll informasjonssikkerhet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5762708" y="1621731"/>
            <a:ext cx="2711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DFØs</a:t>
            </a:r>
            <a:r>
              <a:rPr lang="nb-NO" dirty="0" smtClean="0"/>
              <a:t> «</a:t>
            </a:r>
            <a:r>
              <a:rPr lang="nb-NO" dirty="0" smtClean="0">
                <a:solidFill>
                  <a:srgbClr val="FF0000"/>
                </a:solidFill>
              </a:rPr>
              <a:t>metode</a:t>
            </a:r>
            <a:r>
              <a:rPr lang="nb-NO" dirty="0" smtClean="0"/>
              <a:t>» – </a:t>
            </a:r>
          </a:p>
          <a:p>
            <a:r>
              <a:rPr lang="nb-NO" dirty="0" smtClean="0"/>
              <a:t>internkontroll generelt</a:t>
            </a:r>
            <a:endParaRPr lang="nb-NO" dirty="0"/>
          </a:p>
        </p:txBody>
      </p:sp>
      <p:grpSp>
        <p:nvGrpSpPr>
          <p:cNvPr id="11" name="Gruppe 10"/>
          <p:cNvGrpSpPr/>
          <p:nvPr/>
        </p:nvGrpSpPr>
        <p:grpSpPr>
          <a:xfrm>
            <a:off x="2608285" y="3543908"/>
            <a:ext cx="4910507" cy="2525403"/>
            <a:chOff x="2676525" y="3543908"/>
            <a:chExt cx="4910507" cy="2525403"/>
          </a:xfrm>
        </p:grpSpPr>
        <p:cxnSp>
          <p:nvCxnSpPr>
            <p:cNvPr id="3" name="Vinkel 2"/>
            <p:cNvCxnSpPr/>
            <p:nvPr/>
          </p:nvCxnSpPr>
          <p:spPr>
            <a:xfrm>
              <a:off x="2676525" y="3543908"/>
              <a:ext cx="3674848" cy="1508765"/>
            </a:xfrm>
            <a:prstGeom prst="bentConnector3">
              <a:avLst>
                <a:gd name="adj1" fmla="val 60984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tt linje 21"/>
            <p:cNvCxnSpPr/>
            <p:nvPr/>
          </p:nvCxnSpPr>
          <p:spPr>
            <a:xfrm flipH="1">
              <a:off x="4906044" y="5052675"/>
              <a:ext cx="7620" cy="101663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Vinkel 24"/>
            <p:cNvCxnSpPr/>
            <p:nvPr/>
          </p:nvCxnSpPr>
          <p:spPr>
            <a:xfrm flipV="1">
              <a:off x="4859072" y="5246350"/>
              <a:ext cx="2727960" cy="822961"/>
            </a:xfrm>
            <a:prstGeom prst="bentConnector3">
              <a:avLst>
                <a:gd name="adj1" fmla="val 100000"/>
              </a:avLst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377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1879" y="22382"/>
            <a:ext cx="9695793" cy="1143000"/>
          </a:xfrm>
        </p:spPr>
        <p:txBody>
          <a:bodyPr/>
          <a:lstStyle/>
          <a:p>
            <a:r>
              <a:rPr lang="nb-NO" sz="4000" dirty="0" smtClean="0"/>
              <a:t>Hvorfor infosikkerhet?</a:t>
            </a:r>
            <a:endParaRPr lang="nb-NO" sz="4000" dirty="0"/>
          </a:p>
        </p:txBody>
      </p:sp>
      <p:grpSp>
        <p:nvGrpSpPr>
          <p:cNvPr id="24" name="Gruppe 23"/>
          <p:cNvGrpSpPr/>
          <p:nvPr/>
        </p:nvGrpSpPr>
        <p:grpSpPr>
          <a:xfrm>
            <a:off x="662152" y="1141507"/>
            <a:ext cx="8071944" cy="1459803"/>
            <a:chOff x="662152" y="1141507"/>
            <a:chExt cx="8071944" cy="1459803"/>
          </a:xfrm>
        </p:grpSpPr>
        <p:sp>
          <p:nvSpPr>
            <p:cNvPr id="5" name="TekstSylinder 4"/>
            <p:cNvSpPr txBox="1"/>
            <p:nvPr/>
          </p:nvSpPr>
          <p:spPr>
            <a:xfrm>
              <a:off x="2895599" y="1141507"/>
              <a:ext cx="43407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Nå våre primære mål</a:t>
              </a:r>
              <a:endParaRPr lang="nb-NO" sz="2800" dirty="0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1555531" y="1702817"/>
              <a:ext cx="2680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Være effektive</a:t>
              </a:r>
              <a:endParaRPr lang="nb-NO" sz="2800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4487930" y="1711556"/>
              <a:ext cx="4120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Etterleve lover og regler</a:t>
              </a:r>
              <a:endParaRPr lang="nb-NO" sz="2800" dirty="0"/>
            </a:p>
          </p:txBody>
        </p:sp>
        <p:sp>
          <p:nvSpPr>
            <p:cNvPr id="8" name="Ellipse 7"/>
            <p:cNvSpPr/>
            <p:nvPr/>
          </p:nvSpPr>
          <p:spPr>
            <a:xfrm>
              <a:off x="662152" y="1141507"/>
              <a:ext cx="8071944" cy="1459803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977462" y="2932370"/>
            <a:ext cx="6810704" cy="1299126"/>
            <a:chOff x="977462" y="2932370"/>
            <a:chExt cx="6810704" cy="1299126"/>
          </a:xfrm>
        </p:grpSpPr>
        <p:sp>
          <p:nvSpPr>
            <p:cNvPr id="12" name="Rektangel 11"/>
            <p:cNvSpPr/>
            <p:nvPr/>
          </p:nvSpPr>
          <p:spPr>
            <a:xfrm>
              <a:off x="977462" y="2932370"/>
              <a:ext cx="6810704" cy="12991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1129862" y="3116264"/>
              <a:ext cx="6511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Informasjonsbehandling</a:t>
              </a:r>
            </a:p>
            <a:p>
              <a:pPr algn="ctr"/>
              <a:r>
                <a:rPr lang="nb-NO" sz="2800" dirty="0"/>
                <a:t>K</a:t>
              </a:r>
              <a:r>
                <a:rPr lang="nb-NO" sz="2800" dirty="0" smtClean="0"/>
                <a:t>jerneaktivitet eller kritisk støtte</a:t>
              </a:r>
              <a:endParaRPr lang="nb-NO" sz="2800" dirty="0"/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2222937" y="4231496"/>
            <a:ext cx="6511159" cy="554752"/>
            <a:chOff x="2222937" y="4231496"/>
            <a:chExt cx="6511159" cy="554752"/>
          </a:xfrm>
        </p:grpSpPr>
        <p:sp>
          <p:nvSpPr>
            <p:cNvPr id="13" name="Rektangel 12"/>
            <p:cNvSpPr/>
            <p:nvPr/>
          </p:nvSpPr>
          <p:spPr>
            <a:xfrm>
              <a:off x="3074276" y="4231496"/>
              <a:ext cx="4713890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2222937" y="4263028"/>
              <a:ext cx="6511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IKT</a:t>
              </a:r>
              <a:endParaRPr lang="nb-NO" sz="2800" dirty="0"/>
            </a:p>
          </p:txBody>
        </p:sp>
      </p:grpSp>
      <p:cxnSp>
        <p:nvCxnSpPr>
          <p:cNvPr id="22" name="Rett pil 21"/>
          <p:cNvCxnSpPr/>
          <p:nvPr/>
        </p:nvCxnSpPr>
        <p:spPr>
          <a:xfrm flipH="1" flipV="1">
            <a:off x="4272497" y="1871408"/>
            <a:ext cx="2584" cy="124485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91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1879" y="22382"/>
            <a:ext cx="9695793" cy="1143000"/>
          </a:xfrm>
        </p:spPr>
        <p:txBody>
          <a:bodyPr/>
          <a:lstStyle/>
          <a:p>
            <a:r>
              <a:rPr lang="nb-NO" sz="4000" dirty="0" smtClean="0"/>
              <a:t>Hvorfor infosikkerhet?</a:t>
            </a:r>
            <a:endParaRPr lang="nb-NO" sz="4000" dirty="0"/>
          </a:p>
        </p:txBody>
      </p:sp>
      <p:grpSp>
        <p:nvGrpSpPr>
          <p:cNvPr id="24" name="Gruppe 23"/>
          <p:cNvGrpSpPr/>
          <p:nvPr/>
        </p:nvGrpSpPr>
        <p:grpSpPr>
          <a:xfrm>
            <a:off x="1555531" y="1141507"/>
            <a:ext cx="7052436" cy="1093269"/>
            <a:chOff x="1555531" y="1141507"/>
            <a:chExt cx="7052436" cy="1093269"/>
          </a:xfrm>
        </p:grpSpPr>
        <p:sp>
          <p:nvSpPr>
            <p:cNvPr id="5" name="TekstSylinder 4"/>
            <p:cNvSpPr txBox="1"/>
            <p:nvPr/>
          </p:nvSpPr>
          <p:spPr>
            <a:xfrm>
              <a:off x="2895599" y="1141507"/>
              <a:ext cx="43407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Nå våre primære mål</a:t>
              </a:r>
              <a:endParaRPr lang="nb-NO" sz="2800" dirty="0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1555531" y="1702817"/>
              <a:ext cx="2680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Være effektive</a:t>
              </a:r>
              <a:endParaRPr lang="nb-NO" sz="2800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4487930" y="1711556"/>
              <a:ext cx="4120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Etterleve lover og regler</a:t>
              </a:r>
              <a:endParaRPr lang="nb-NO" sz="2800" dirty="0"/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977462" y="2932370"/>
            <a:ext cx="6810704" cy="1299126"/>
            <a:chOff x="977462" y="2932370"/>
            <a:chExt cx="6810704" cy="1299126"/>
          </a:xfrm>
        </p:grpSpPr>
        <p:sp>
          <p:nvSpPr>
            <p:cNvPr id="12" name="Rektangel 11"/>
            <p:cNvSpPr/>
            <p:nvPr/>
          </p:nvSpPr>
          <p:spPr>
            <a:xfrm>
              <a:off x="977462" y="2932370"/>
              <a:ext cx="6810704" cy="12991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1129862" y="3116264"/>
              <a:ext cx="6511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Informasjonsbehandling</a:t>
              </a:r>
            </a:p>
            <a:p>
              <a:pPr algn="ctr"/>
              <a:r>
                <a:rPr lang="nb-NO" sz="2800" dirty="0" smtClean="0"/>
                <a:t>Kjerneaktivitet eller kritisk støtte</a:t>
              </a:r>
              <a:endParaRPr lang="nb-NO" sz="2800" dirty="0"/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2222937" y="4231496"/>
            <a:ext cx="6511159" cy="554752"/>
            <a:chOff x="2222937" y="4231496"/>
            <a:chExt cx="6511159" cy="554752"/>
          </a:xfrm>
        </p:grpSpPr>
        <p:sp>
          <p:nvSpPr>
            <p:cNvPr id="13" name="Rektangel 12"/>
            <p:cNvSpPr/>
            <p:nvPr/>
          </p:nvSpPr>
          <p:spPr>
            <a:xfrm>
              <a:off x="3074276" y="4231496"/>
              <a:ext cx="4713890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2222937" y="4263028"/>
              <a:ext cx="6511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IKT</a:t>
              </a:r>
              <a:endParaRPr lang="nb-NO" sz="2800" dirty="0"/>
            </a:p>
          </p:txBody>
        </p:sp>
      </p:grpSp>
      <p:cxnSp>
        <p:nvCxnSpPr>
          <p:cNvPr id="18" name="Rett pil 17"/>
          <p:cNvCxnSpPr/>
          <p:nvPr/>
        </p:nvCxnSpPr>
        <p:spPr>
          <a:xfrm flipV="1">
            <a:off x="4272497" y="1871408"/>
            <a:ext cx="0" cy="311163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kstSylinder 18"/>
          <p:cNvSpPr txBox="1"/>
          <p:nvPr/>
        </p:nvSpPr>
        <p:spPr>
          <a:xfrm>
            <a:off x="3326532" y="4917033"/>
            <a:ext cx="2254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solidFill>
                  <a:srgbClr val="FF0000"/>
                </a:solidFill>
              </a:rPr>
              <a:t>Understøtte</a:t>
            </a:r>
          </a:p>
        </p:txBody>
      </p:sp>
      <p:sp>
        <p:nvSpPr>
          <p:cNvPr id="20" name="Ellipse 19"/>
          <p:cNvSpPr/>
          <p:nvPr/>
        </p:nvSpPr>
        <p:spPr>
          <a:xfrm>
            <a:off x="662152" y="1141507"/>
            <a:ext cx="8071944" cy="145980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TekstSylinder 26"/>
          <p:cNvSpPr txBox="1"/>
          <p:nvPr/>
        </p:nvSpPr>
        <p:spPr>
          <a:xfrm>
            <a:off x="977463" y="5345657"/>
            <a:ext cx="6810704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2800" dirty="0" smtClean="0"/>
              <a:t>Informasjonssikkerhet</a:t>
            </a:r>
          </a:p>
          <a:p>
            <a:pPr algn="ctr"/>
            <a:r>
              <a:rPr lang="nb-NO" sz="2800" dirty="0" smtClean="0"/>
              <a:t>-tiltak for sikring av </a:t>
            </a:r>
            <a:r>
              <a:rPr lang="nb-NO" sz="2800" u="sng" dirty="0" smtClean="0"/>
              <a:t>tilgjengelighet</a:t>
            </a:r>
            <a:r>
              <a:rPr lang="nb-NO" sz="2800" dirty="0" smtClean="0"/>
              <a:t>, </a:t>
            </a:r>
            <a:r>
              <a:rPr lang="nb-NO" sz="2800" u="sng" dirty="0" smtClean="0"/>
              <a:t>integritet</a:t>
            </a:r>
            <a:r>
              <a:rPr lang="nb-NO" sz="2800" dirty="0" smtClean="0"/>
              <a:t>, </a:t>
            </a:r>
            <a:r>
              <a:rPr lang="nb-NO" sz="2800" u="sng" dirty="0" smtClean="0"/>
              <a:t>konfidensialitet</a:t>
            </a:r>
            <a:r>
              <a:rPr lang="nb-NO" sz="2800" dirty="0" smtClean="0"/>
              <a:t> på informasjon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5059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1879" y="22382"/>
            <a:ext cx="9695793" cy="1143000"/>
          </a:xfrm>
        </p:spPr>
        <p:txBody>
          <a:bodyPr/>
          <a:lstStyle/>
          <a:p>
            <a:r>
              <a:rPr lang="nb-NO" sz="4000" dirty="0" smtClean="0"/>
              <a:t>Hvorfor infosikkerhet </a:t>
            </a:r>
            <a:r>
              <a:rPr lang="nb-NO" sz="4000" dirty="0" smtClean="0">
                <a:solidFill>
                  <a:srgbClr val="FF0000"/>
                </a:solidFill>
              </a:rPr>
              <a:t>og internkontroll</a:t>
            </a:r>
            <a:r>
              <a:rPr lang="nb-NO" sz="4000" dirty="0" smtClean="0"/>
              <a:t>?</a:t>
            </a:r>
            <a:endParaRPr lang="nb-NO" sz="4000" dirty="0"/>
          </a:p>
        </p:txBody>
      </p:sp>
      <p:grpSp>
        <p:nvGrpSpPr>
          <p:cNvPr id="24" name="Gruppe 23"/>
          <p:cNvGrpSpPr/>
          <p:nvPr/>
        </p:nvGrpSpPr>
        <p:grpSpPr>
          <a:xfrm>
            <a:off x="1555531" y="1141507"/>
            <a:ext cx="7052436" cy="1093269"/>
            <a:chOff x="1555531" y="1141507"/>
            <a:chExt cx="7052436" cy="1093269"/>
          </a:xfrm>
        </p:grpSpPr>
        <p:sp>
          <p:nvSpPr>
            <p:cNvPr id="5" name="TekstSylinder 4"/>
            <p:cNvSpPr txBox="1"/>
            <p:nvPr/>
          </p:nvSpPr>
          <p:spPr>
            <a:xfrm>
              <a:off x="2895599" y="1141507"/>
              <a:ext cx="43407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Nå våre primære mål</a:t>
              </a:r>
              <a:endParaRPr lang="nb-NO" sz="2800" dirty="0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1555531" y="1702817"/>
              <a:ext cx="26801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800" dirty="0" smtClean="0"/>
                <a:t>Være effektive</a:t>
              </a:r>
              <a:endParaRPr lang="nb-NO" sz="2800" dirty="0"/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4487930" y="1711556"/>
              <a:ext cx="4120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Etterleve lover og regler</a:t>
              </a:r>
              <a:endParaRPr lang="nb-NO" sz="2800" dirty="0"/>
            </a:p>
          </p:txBody>
        </p:sp>
      </p:grpSp>
      <p:grpSp>
        <p:nvGrpSpPr>
          <p:cNvPr id="25" name="Gruppe 24"/>
          <p:cNvGrpSpPr/>
          <p:nvPr/>
        </p:nvGrpSpPr>
        <p:grpSpPr>
          <a:xfrm>
            <a:off x="977462" y="2932370"/>
            <a:ext cx="6810704" cy="1299126"/>
            <a:chOff x="977462" y="2932370"/>
            <a:chExt cx="6810704" cy="1299126"/>
          </a:xfrm>
        </p:grpSpPr>
        <p:sp>
          <p:nvSpPr>
            <p:cNvPr id="12" name="Rektangel 11"/>
            <p:cNvSpPr/>
            <p:nvPr/>
          </p:nvSpPr>
          <p:spPr>
            <a:xfrm>
              <a:off x="977462" y="2932370"/>
              <a:ext cx="6810704" cy="12991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1129862" y="3116264"/>
              <a:ext cx="6511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Informasjonsbehandling</a:t>
              </a:r>
            </a:p>
            <a:p>
              <a:pPr algn="ctr"/>
              <a:r>
                <a:rPr lang="nb-NO" sz="2800" dirty="0"/>
                <a:t>K</a:t>
              </a:r>
              <a:r>
                <a:rPr lang="nb-NO" sz="2800" dirty="0" smtClean="0"/>
                <a:t>jerneaktivitet eller kritisk støtte</a:t>
              </a:r>
              <a:endParaRPr lang="nb-NO" sz="2800" dirty="0"/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2222937" y="4231496"/>
            <a:ext cx="6511159" cy="554752"/>
            <a:chOff x="2222937" y="4231496"/>
            <a:chExt cx="6511159" cy="554752"/>
          </a:xfrm>
        </p:grpSpPr>
        <p:sp>
          <p:nvSpPr>
            <p:cNvPr id="13" name="Rektangel 12"/>
            <p:cNvSpPr/>
            <p:nvPr/>
          </p:nvSpPr>
          <p:spPr>
            <a:xfrm>
              <a:off x="3074276" y="4231496"/>
              <a:ext cx="4713890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2222937" y="4263028"/>
              <a:ext cx="6511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800" dirty="0" smtClean="0"/>
                <a:t>IKT</a:t>
              </a:r>
              <a:endParaRPr lang="nb-NO" sz="2800" dirty="0"/>
            </a:p>
          </p:txBody>
        </p:sp>
      </p:grpSp>
      <p:sp>
        <p:nvSpPr>
          <p:cNvPr id="19" name="TekstSylinder 18"/>
          <p:cNvSpPr txBox="1"/>
          <p:nvPr/>
        </p:nvSpPr>
        <p:spPr>
          <a:xfrm>
            <a:off x="2238679" y="4917033"/>
            <a:ext cx="4409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solidFill>
                  <a:srgbClr val="FF0000"/>
                </a:solidFill>
              </a:rPr>
              <a:t>Treffer eller bommer vi?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110359" y="882869"/>
            <a:ext cx="7677807" cy="4100170"/>
            <a:chOff x="110359" y="882869"/>
            <a:chExt cx="7677807" cy="4100170"/>
          </a:xfrm>
        </p:grpSpPr>
        <p:cxnSp>
          <p:nvCxnSpPr>
            <p:cNvPr id="20" name="Rett pil 19"/>
            <p:cNvCxnSpPr/>
            <p:nvPr/>
          </p:nvCxnSpPr>
          <p:spPr>
            <a:xfrm flipH="1">
              <a:off x="504497" y="4983039"/>
              <a:ext cx="3783766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tt pil 20"/>
            <p:cNvCxnSpPr/>
            <p:nvPr/>
          </p:nvCxnSpPr>
          <p:spPr>
            <a:xfrm flipV="1">
              <a:off x="4272497" y="1973166"/>
              <a:ext cx="3515669" cy="3009873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tt pil 22"/>
            <p:cNvCxnSpPr/>
            <p:nvPr/>
          </p:nvCxnSpPr>
          <p:spPr>
            <a:xfrm flipH="1" flipV="1">
              <a:off x="110359" y="882869"/>
              <a:ext cx="4219942" cy="4063379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e 7"/>
          <p:cNvGrpSpPr/>
          <p:nvPr/>
        </p:nvGrpSpPr>
        <p:grpSpPr>
          <a:xfrm>
            <a:off x="7721953" y="3778411"/>
            <a:ext cx="1540813" cy="2015674"/>
            <a:chOff x="7704078" y="3867325"/>
            <a:chExt cx="1540813" cy="2015674"/>
          </a:xfrm>
        </p:grpSpPr>
        <p:pic>
          <p:nvPicPr>
            <p:cNvPr id="1026" name="Picture 2" descr="C:\Users\jsorgard\AppData\Local\Microsoft\Windows\Temporary Internet Files\Content.IE5\A2TSO3RT\MC900441323[1]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4078" y="4342186"/>
              <a:ext cx="1540813" cy="15408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1039" y="4266316"/>
              <a:ext cx="646113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8371" y="4229790"/>
              <a:ext cx="646113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8357" y="3867325"/>
              <a:ext cx="646113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3" name="Ellipse 32"/>
          <p:cNvSpPr/>
          <p:nvPr/>
        </p:nvSpPr>
        <p:spPr>
          <a:xfrm>
            <a:off x="662152" y="1141507"/>
            <a:ext cx="8071944" cy="1459803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kstSylinder 34"/>
          <p:cNvSpPr txBox="1"/>
          <p:nvPr/>
        </p:nvSpPr>
        <p:spPr>
          <a:xfrm>
            <a:off x="977463" y="5345657"/>
            <a:ext cx="6810704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2800" dirty="0" smtClean="0"/>
              <a:t>Informasjonssikkerhet</a:t>
            </a:r>
          </a:p>
          <a:p>
            <a:pPr algn="ctr"/>
            <a:r>
              <a:rPr lang="nb-NO" sz="2800" dirty="0" smtClean="0"/>
              <a:t>-tiltak for sikring av </a:t>
            </a:r>
            <a:r>
              <a:rPr lang="nb-NO" sz="2800" u="sng" dirty="0" smtClean="0"/>
              <a:t>tilgjengelighet</a:t>
            </a:r>
            <a:r>
              <a:rPr lang="nb-NO" sz="2800" dirty="0" smtClean="0"/>
              <a:t>, </a:t>
            </a:r>
            <a:r>
              <a:rPr lang="nb-NO" sz="2800" u="sng" dirty="0" smtClean="0"/>
              <a:t>integritet</a:t>
            </a:r>
            <a:r>
              <a:rPr lang="nb-NO" sz="2800" dirty="0" smtClean="0"/>
              <a:t>, </a:t>
            </a:r>
            <a:r>
              <a:rPr lang="nb-NO" sz="2800" u="sng" dirty="0" smtClean="0"/>
              <a:t>konfidensialitet</a:t>
            </a:r>
            <a:r>
              <a:rPr lang="nb-NO" sz="2800" dirty="0" smtClean="0"/>
              <a:t> på informasjon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76536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sjon Difi">
  <a:themeElements>
    <a:clrScheme name="Difi_ppt_mal 2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fi_ppt_mal 1">
        <a:dk1>
          <a:srgbClr val="000000"/>
        </a:dk1>
        <a:lt1>
          <a:srgbClr val="FFFFFF"/>
        </a:lt1>
        <a:dk2>
          <a:srgbClr val="131313"/>
        </a:dk2>
        <a:lt2>
          <a:srgbClr val="EEECE1"/>
        </a:lt2>
        <a:accent1>
          <a:srgbClr val="42A437"/>
        </a:accent1>
        <a:accent2>
          <a:srgbClr val="003959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003350"/>
        </a:accent6>
        <a:hlink>
          <a:srgbClr val="A53059"/>
        </a:hlink>
        <a:folHlink>
          <a:srgbClr val="DE62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fi_ppt_mal 2">
        <a:dk1>
          <a:srgbClr val="000000"/>
        </a:dk1>
        <a:lt1>
          <a:srgbClr val="FFFFFF"/>
        </a:lt1>
        <a:dk2>
          <a:srgbClr val="131313"/>
        </a:dk2>
        <a:lt2>
          <a:srgbClr val="D8E8C4"/>
        </a:lt2>
        <a:accent1>
          <a:srgbClr val="42A437"/>
        </a:accent1>
        <a:accent2>
          <a:srgbClr val="5F6062"/>
        </a:accent2>
        <a:accent3>
          <a:srgbClr val="FFFFFF"/>
        </a:accent3>
        <a:accent4>
          <a:srgbClr val="000000"/>
        </a:accent4>
        <a:accent5>
          <a:srgbClr val="B0CFAE"/>
        </a:accent5>
        <a:accent6>
          <a:srgbClr val="555658"/>
        </a:accent6>
        <a:hlink>
          <a:srgbClr val="005380"/>
        </a:hlink>
        <a:folHlink>
          <a:srgbClr val="6E18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fi_ppt_mal">
  <a:themeElements>
    <a:clrScheme name="">
      <a:dk1>
        <a:srgbClr val="000000"/>
      </a:dk1>
      <a:lt1>
        <a:srgbClr val="FFFFFF"/>
      </a:lt1>
      <a:dk2>
        <a:srgbClr val="131313"/>
      </a:dk2>
      <a:lt2>
        <a:srgbClr val="D8E8C4"/>
      </a:lt2>
      <a:accent1>
        <a:srgbClr val="42A437"/>
      </a:accent1>
      <a:accent2>
        <a:srgbClr val="5F6062"/>
      </a:accent2>
      <a:accent3>
        <a:srgbClr val="FFFFFF"/>
      </a:accent3>
      <a:accent4>
        <a:srgbClr val="000000"/>
      </a:accent4>
      <a:accent5>
        <a:srgbClr val="B0CFAE"/>
      </a:accent5>
      <a:accent6>
        <a:srgbClr val="555658"/>
      </a:accent6>
      <a:hlink>
        <a:srgbClr val="005380"/>
      </a:hlink>
      <a:folHlink>
        <a:srgbClr val="6E1873"/>
      </a:folHlink>
    </a:clrScheme>
    <a:fontScheme name="1_Difi_ppt_m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fi_ppt_mal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Difi</Template>
  <TotalTime>0</TotalTime>
  <Words>1522</Words>
  <Application>Microsoft Office PowerPoint</Application>
  <PresentationFormat>Skjermfremvisning (4:3)</PresentationFormat>
  <Paragraphs>347</Paragraphs>
  <Slides>36</Slides>
  <Notes>12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36</vt:i4>
      </vt:variant>
    </vt:vector>
  </HeadingPairs>
  <TitlesOfParts>
    <vt:vector size="41" baseType="lpstr">
      <vt:lpstr>ＭＳ Ｐゴシック</vt:lpstr>
      <vt:lpstr>Arial</vt:lpstr>
      <vt:lpstr>Calibri</vt:lpstr>
      <vt:lpstr>Presentasjon Difi</vt:lpstr>
      <vt:lpstr>1_Difi_ppt_mal</vt:lpstr>
      <vt:lpstr>Sikkerhetstiltak – utforming av internkontrolltiltak på informasjonssikkerhetsområdet</vt:lpstr>
      <vt:lpstr>Innledning: Kort om kontekst</vt:lpstr>
      <vt:lpstr>Begrepskaos?</vt:lpstr>
      <vt:lpstr>Mange rammeverk og standarder Kaos eller løst kobla?</vt:lpstr>
      <vt:lpstr>Veiledningsaktører - internkontroll</vt:lpstr>
      <vt:lpstr>Difi vs DFØ veiledningsmateriell</vt:lpstr>
      <vt:lpstr>Hvorfor infosikkerhet?</vt:lpstr>
      <vt:lpstr>Hvorfor infosikkerhet?</vt:lpstr>
      <vt:lpstr>Hvorfor infosikkerhet og internkontroll?</vt:lpstr>
      <vt:lpstr>Hvorfor infosikkerhet og internkontroll?</vt:lpstr>
      <vt:lpstr>Regelverkskrav</vt:lpstr>
      <vt:lpstr>eForvaltningsforskriften § 15</vt:lpstr>
      <vt:lpstr>Videre konkretisering (Referansekatalogen ver. 4.1)</vt:lpstr>
      <vt:lpstr>Nyttige begrep  under Risikohåndtering  (jf. DFØs «utforming» og «implementering»)</vt:lpstr>
      <vt:lpstr>Håndteringsalternativ</vt:lpstr>
      <vt:lpstr>Formål med tiltak som skal  redusere risiko</vt:lpstr>
      <vt:lpstr>Typer sikkerhetstiltak</vt:lpstr>
      <vt:lpstr>Tiltaksområder</vt:lpstr>
      <vt:lpstr>Kunnskapsark – Begrep og tilnærminger i risikohåndteringen</vt:lpstr>
      <vt:lpstr>Tiltaksbanker – innen informasjonssikkerhet</vt:lpstr>
      <vt:lpstr>Generelle typer tiltak Erfarings- og analysebaserte</vt:lpstr>
      <vt:lpstr>Nyttige perspektiv - informasjonssikkerhet</vt:lpstr>
      <vt:lpstr>Verdi, trussel og sårbarhets-perspektivet</vt:lpstr>
      <vt:lpstr>Tiltaksleverandører</vt:lpstr>
      <vt:lpstr>PowerPoint-presentasjon</vt:lpstr>
      <vt:lpstr>Sentrale aktiviteter rundt sikkerhetstiltak</vt:lpstr>
      <vt:lpstr>Viktig etableringsaktivitet Etablere grunnsikring og synliggjøre tilleggssikring</vt:lpstr>
      <vt:lpstr>Prosess Etablere grunnsikring og synliggjøre tilleggssikring</vt:lpstr>
      <vt:lpstr>Noen systematisk gjentakende aktiviteter Utføres av oppgave- og systemeiere</vt:lpstr>
      <vt:lpstr>Aktiviteten Foreslå håndtering av risikoer (Ledet av en prosessleder – gjennomføres ofte i forlengelsen  av en risikovurdering)</vt:lpstr>
      <vt:lpstr>Risikohåndteringsskjema  Støtteark</vt:lpstr>
      <vt:lpstr>Foreslå håndtering - Viktige aktører</vt:lpstr>
      <vt:lpstr>Til slutt:</vt:lpstr>
      <vt:lpstr>Hvorfor har vi bremser på en bil?</vt:lpstr>
      <vt:lpstr>Internkontroll informasjonssikkerhet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2014-03-03T18:52:57Z</dcterms:created>
  <dcterms:modified xsi:type="dcterms:W3CDTF">2015-09-08T09:07:19Z</dcterms:modified>
</cp:coreProperties>
</file>