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sldIdLst>
    <p:sldId id="256" r:id="rId5"/>
    <p:sldId id="308" r:id="rId6"/>
    <p:sldId id="316" r:id="rId7"/>
    <p:sldId id="311" r:id="rId8"/>
    <p:sldId id="317" r:id="rId9"/>
    <p:sldId id="347" r:id="rId10"/>
    <p:sldId id="310" r:id="rId11"/>
    <p:sldId id="314" r:id="rId12"/>
    <p:sldId id="303" r:id="rId13"/>
    <p:sldId id="304" r:id="rId14"/>
    <p:sldId id="299" r:id="rId15"/>
    <p:sldId id="305" r:id="rId16"/>
    <p:sldId id="307" r:id="rId17"/>
    <p:sldId id="342" r:id="rId18"/>
    <p:sldId id="333" r:id="rId19"/>
    <p:sldId id="332" r:id="rId20"/>
    <p:sldId id="343" r:id="rId21"/>
    <p:sldId id="344" r:id="rId22"/>
    <p:sldId id="315" r:id="rId23"/>
    <p:sldId id="334" r:id="rId24"/>
    <p:sldId id="335" r:id="rId25"/>
    <p:sldId id="302" r:id="rId26"/>
    <p:sldId id="312" r:id="rId27"/>
    <p:sldId id="339" r:id="rId28"/>
    <p:sldId id="340" r:id="rId29"/>
    <p:sldId id="331" r:id="rId30"/>
    <p:sldId id="320" r:id="rId31"/>
    <p:sldId id="341" r:id="rId32"/>
    <p:sldId id="323" r:id="rId33"/>
    <p:sldId id="348" r:id="rId34"/>
    <p:sldId id="351" r:id="rId35"/>
  </p:sldIdLst>
  <p:sldSz cx="12192000" cy="6858000"/>
  <p:notesSz cx="6858000" cy="15525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BA00"/>
    <a:srgbClr val="526372"/>
    <a:srgbClr val="415364"/>
    <a:srgbClr val="3EB1C8"/>
    <a:srgbClr val="425563"/>
    <a:srgbClr val="D2B700"/>
    <a:srgbClr val="005A70"/>
    <a:srgbClr val="D7BD1A"/>
    <a:srgbClr val="5FC0D4"/>
    <a:srgbClr val="36B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ys stil 2 – uthevin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70940" autoAdjust="0"/>
  </p:normalViewPr>
  <p:slideViewPr>
    <p:cSldViewPr snapToGrid="0" snapToObjects="1">
      <p:cViewPr varScale="1">
        <p:scale>
          <a:sx n="79" d="100"/>
          <a:sy n="79" d="100"/>
        </p:scale>
        <p:origin x="-1080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D83A3-4BF8-7148-972C-1535F7C6BDEE}" type="datetimeFigureOut">
              <a:rPr lang="nb-NO" smtClean="0"/>
              <a:t>16.10.2019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BA129-852A-254B-ABF7-7A2493D9C5E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555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Først av alt takk for denne muligheten til å dele av våre erfaringer. Slike presentasjoner som dette er noe av det morsomste jeg får gjøre i jobben som seksjonssjef ved Unit.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152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​Vitnemålsportalen er ingen «boks» som må fylles opp med vitnemål, men en PORTAL som er koblet til ulike datakilder. Det eneste som er lagret i Vitnemålsportalen er fødselsnumrene til de som har studert i Norge, og en kobling til hvilket universitet/høgskole de har studert ved.​</a:t>
            </a: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691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Når jeg logger meg på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henter jeg selv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 mine resultater fra Høgskolen på Vestlandet og Universitetet i Oslo,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direkte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fra deres databaser. </a:t>
            </a: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08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Vitnemålsportalen henter ut informasjon om grader, emner som inngår, når utdanningen ble avlagt, omfang og selvfølgelig karakterene. Jeg finner alle mine resultater samlet på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 sted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uavhengig av hvor jeg har studert.​</a:t>
            </a:r>
          </a:p>
          <a:p>
            <a:pPr fontAlgn="base"/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7985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dirty="0"/>
              <a:t>Kun jeg kan hente inn data om meg, og kun jeg kan velge hvem jeg ønsker å dele resultatene mine med. Jeg har dermed har full kontroll. </a:t>
            </a:r>
            <a:endParaRPr lang="en-US" dirty="0"/>
          </a:p>
          <a:p>
            <a:pPr fontAlgn="base"/>
            <a:endParaRPr lang="nb-NO" dirty="0"/>
          </a:p>
          <a:p>
            <a:pPr fontAlgn="base"/>
            <a:r>
              <a:rPr lang="nb-NO" b="1" dirty="0"/>
              <a:t>Sikkerhet </a:t>
            </a:r>
            <a:r>
              <a:rPr lang="nb-NO" dirty="0"/>
              <a:t>er selvfølgelig veldig viktig her. Dataene kommer som sagt direkte fra kildene. Og alle overføringene er krypterte. Videre: Når jeg deler mine resultater med noen blir de digitalt signert. Det betyr at mottaker kan stole på at resultatene er korrekte. </a:t>
            </a:r>
          </a:p>
          <a:p>
            <a:pPr fontAlgn="base"/>
            <a:endParaRPr lang="nb-NO" dirty="0"/>
          </a:p>
          <a:p>
            <a:pPr fontAlgn="base"/>
            <a:r>
              <a:rPr lang="nb-NO" dirty="0"/>
              <a:t>Overgang: Men hva har vært </a:t>
            </a:r>
            <a:r>
              <a:rPr lang="nb-NO" b="1" dirty="0"/>
              <a:t>forutsetningene</a:t>
            </a:r>
            <a:r>
              <a:rPr lang="nb-NO" dirty="0"/>
              <a:t> for at det skulle bli mulig for </a:t>
            </a:r>
            <a:r>
              <a:rPr lang="nb-NO" u="sng" dirty="0"/>
              <a:t>meg</a:t>
            </a:r>
            <a:r>
              <a:rPr lang="nb-NO" dirty="0"/>
              <a:t> å hente ut data fra ulike etater?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4148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Det vil alltid være noen utfordringer. Noen forutså vi, andre dukket opp underveis.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31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Hjemlet i </a:t>
            </a:r>
            <a:r>
              <a:rPr lang="nb-NO" dirty="0" err="1">
                <a:cs typeface="Calibri"/>
              </a:rPr>
              <a:t>uh</a:t>
            </a:r>
            <a:r>
              <a:rPr lang="nb-NO" dirty="0">
                <a:cs typeface="Calibri"/>
              </a:rPr>
              <a:t>-loven og egen forskrift</a:t>
            </a:r>
          </a:p>
          <a:p>
            <a:pPr>
              <a:defRPr/>
            </a:pPr>
            <a:endParaRPr lang="nb-NO" dirty="0">
              <a:cs typeface="Calibri"/>
            </a:endParaRPr>
          </a:p>
          <a:p>
            <a:pPr>
              <a:defRPr/>
            </a:pPr>
            <a:r>
              <a:rPr lang="nb-NO" dirty="0" err="1">
                <a:cs typeface="Calibri"/>
              </a:rPr>
              <a:t>Lovvutvalget</a:t>
            </a:r>
            <a:r>
              <a:rPr lang="nb-NO" dirty="0">
                <a:cs typeface="Calibri"/>
              </a:rPr>
              <a:t> under KD jobber nå med å endre lovverket slik at det ikke skal være til hinder for digitalisering.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496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Her har jeg satt finansiering som en utfordring, men en av grunnene til at vi lyktes var at vi bare hoppet ut i det. Vi hadde ikke finansiering, men begynte likevel.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90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Vi har hele veien hatt tett dialog med universitetene/høgskolene.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46769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405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 2016 ble det bestilt 90.000 karakterutskrifter fra norske universiteter og høgskoler. Så lang i 2019 kun 9.000 (mange av disse personer som ikke kan logge på VP grunnet mangler norsk f.nr og ikke lenger aktive studenter.)</a:t>
            </a:r>
          </a:p>
          <a:p>
            <a:endParaRPr lang="nb-NO" dirty="0"/>
          </a:p>
          <a:p>
            <a:r>
              <a:rPr lang="nb-NO" dirty="0"/>
              <a:t>VP har ført til: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-Selvbetjening/</a:t>
            </a:r>
            <a:r>
              <a:rPr lang="nb-NO" b="1" dirty="0"/>
              <a:t>Ingen ventetid</a:t>
            </a:r>
          </a:p>
          <a:p>
            <a:r>
              <a:rPr lang="nb-NO" dirty="0"/>
              <a:t>-Mindre </a:t>
            </a:r>
            <a:r>
              <a:rPr lang="nb-NO" b="1" dirty="0"/>
              <a:t>administrativt arbeid</a:t>
            </a:r>
          </a:p>
          <a:p>
            <a:r>
              <a:rPr lang="nb-NO" dirty="0"/>
              <a:t>-Færre utgifter til </a:t>
            </a:r>
            <a:r>
              <a:rPr lang="nb-NO" b="1" dirty="0"/>
              <a:t>porto</a:t>
            </a:r>
            <a:r>
              <a:rPr lang="nb-NO" dirty="0"/>
              <a:t>. Nesten 1 </a:t>
            </a:r>
            <a:r>
              <a:rPr lang="nb-NO" dirty="0" err="1"/>
              <a:t>mill</a:t>
            </a:r>
            <a:r>
              <a:rPr lang="nb-NO" dirty="0"/>
              <a:t> bare i porto. (hvis 10kr * 90 000 = 900.000)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-I tillegg har vi </a:t>
            </a:r>
            <a:r>
              <a:rPr lang="nb-NO" b="1" dirty="0"/>
              <a:t>miljøaspektet</a:t>
            </a:r>
            <a:r>
              <a:rPr lang="nb-NO" dirty="0"/>
              <a:t> med å produsere så store mengder papir (husk også på de 90 000 konvoluttene!)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24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dirty="0"/>
              <a:t>For de av dere som ikke kjenner oss, så er vi et relativt nyetablert direktorat under Kunnskapsdepartementet</a:t>
            </a:r>
          </a:p>
          <a:p>
            <a:pPr fontAlgn="base"/>
            <a:r>
              <a:rPr lang="nb-NO" dirty="0"/>
              <a:t>-230 ansatte</a:t>
            </a:r>
          </a:p>
          <a:p>
            <a:pPr fontAlgn="base"/>
            <a:r>
              <a:rPr lang="nb-NO" dirty="0"/>
              <a:t>-Kontorer i Trondheim og Oslo</a:t>
            </a:r>
          </a:p>
          <a:p>
            <a:pPr fontAlgn="base"/>
            <a:endParaRPr lang="nb-NO" dirty="0"/>
          </a:p>
          <a:p>
            <a:pPr fontAlgn="base"/>
            <a:r>
              <a:rPr lang="nb-NO" dirty="0"/>
              <a:t>Vi jobber for universitetene, høgskolene og forskningsinstituttene slik at de får å realisert sine mål innen høyere utdanning og forskning</a:t>
            </a:r>
            <a:r>
              <a:rPr lang="en-US" dirty="0"/>
              <a:t>​.</a:t>
            </a:r>
            <a:endParaRPr lang="en-US" dirty="0">
              <a:cs typeface="Calibri"/>
            </a:endParaRPr>
          </a:p>
          <a:p>
            <a:r>
              <a:rPr lang="en-US" b="0" dirty="0">
                <a:cs typeface="Calibri" panose="020F0502020204030204"/>
              </a:rPr>
              <a:t>Vi </a:t>
            </a:r>
            <a:r>
              <a:rPr lang="en-US" b="0" dirty="0" err="1">
                <a:cs typeface="Calibri" panose="020F0502020204030204"/>
              </a:rPr>
              <a:t>skal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sørge</a:t>
            </a:r>
            <a:r>
              <a:rPr lang="en-US" b="0" dirty="0">
                <a:cs typeface="Calibri" panose="020F0502020204030204"/>
              </a:rPr>
              <a:t> for </a:t>
            </a:r>
            <a:r>
              <a:rPr lang="en-US" b="0" dirty="0" err="1">
                <a:cs typeface="Calibri" panose="020F0502020204030204"/>
              </a:rPr>
              <a:t>standardisering</a:t>
            </a:r>
            <a:r>
              <a:rPr lang="en-US" b="0" dirty="0">
                <a:cs typeface="Calibri" panose="020F0502020204030204"/>
              </a:rPr>
              <a:t>, </a:t>
            </a:r>
            <a:r>
              <a:rPr lang="en-US" b="0" dirty="0" err="1">
                <a:cs typeface="Calibri" panose="020F0502020204030204"/>
              </a:rPr>
              <a:t>samordning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og</a:t>
            </a:r>
            <a:r>
              <a:rPr lang="en-US" b="0" dirty="0">
                <a:cs typeface="Calibri" panose="020F0502020204030204"/>
              </a:rPr>
              <a:t> </a:t>
            </a:r>
            <a:r>
              <a:rPr lang="en-US" b="0" dirty="0" err="1">
                <a:cs typeface="Calibri" panose="020F0502020204030204"/>
              </a:rPr>
              <a:t>tilby</a:t>
            </a:r>
            <a:r>
              <a:rPr lang="en-US" b="0" dirty="0">
                <a:cs typeface="Calibri" panose="020F0502020204030204"/>
              </a:rPr>
              <a:t> fellestjenester </a:t>
            </a:r>
            <a:r>
              <a:rPr lang="en-US" b="0" dirty="0" err="1">
                <a:cs typeface="Calibri" panose="020F0502020204030204"/>
              </a:rPr>
              <a:t>sektorene</a:t>
            </a:r>
            <a:r>
              <a:rPr lang="en-US" b="0" dirty="0">
                <a:cs typeface="Calibri" panose="020F0502020204030204"/>
              </a:rPr>
              <a:t>. </a:t>
            </a:r>
            <a:endParaRPr lang="en-US" b="0" dirty="0"/>
          </a:p>
          <a:p>
            <a:pPr fontAlgn="base"/>
            <a:r>
              <a:rPr lang="nb-NO" dirty="0"/>
              <a:t>Vi både utvikler tjenester selv, og kjøper inn på vegne av sektorene.</a:t>
            </a:r>
          </a:p>
          <a:p>
            <a:pPr fontAlgn="base"/>
            <a:r>
              <a:rPr lang="nb-NO" dirty="0"/>
              <a:t>Vi har tjenester som Samordna opptak, </a:t>
            </a:r>
            <a:r>
              <a:rPr lang="nb-NO" dirty="0" err="1"/>
              <a:t>Cristin</a:t>
            </a:r>
            <a:r>
              <a:rPr lang="nb-NO" dirty="0"/>
              <a:t> og FS for å nevne noe.</a:t>
            </a:r>
          </a:p>
          <a:p>
            <a:endParaRPr lang="nb-NO" dirty="0">
              <a:cs typeface="Calibri" panose="020F0502020204030204"/>
            </a:endParaRPr>
          </a:p>
          <a:p>
            <a:pPr fontAlgn="base"/>
            <a:r>
              <a:rPr lang="nb-NO" dirty="0"/>
              <a:t>I dag er jeg her for å snakke om en tjenestene vi har utviklet; Vitnemålsportalen og hvordan vi har lyktes med denne tjenesten. 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31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Gjennom media har vi fått gode tilbakemeldinger på effektene etter lansering. Kun kort tid etter lansering ba domstolsadministrasjonen i Agder alle sine ansatte om å levere sine resultater via Vitnemålsportalen. De oppdaget da at en av deres dommerfullmektige hadde jukset med vitnemålet da han hadde blitt ansatt.</a:t>
            </a:r>
            <a:endParaRPr lang="en-US" dirty="0">
              <a:cs typeface="Calibri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 </a:t>
            </a:r>
            <a:r>
              <a:rPr lang="en-US" dirty="0" err="1"/>
              <a:t>tillegg</a:t>
            </a:r>
            <a:r>
              <a:rPr lang="en-US" dirty="0"/>
              <a:t> har vi </a:t>
            </a:r>
            <a:r>
              <a:rPr lang="en-US" dirty="0" err="1"/>
              <a:t>fått</a:t>
            </a:r>
            <a:r>
              <a:rPr lang="en-US" dirty="0"/>
              <a:t> </a:t>
            </a:r>
            <a:r>
              <a:rPr lang="en-US" dirty="0" err="1"/>
              <a:t>gode</a:t>
            </a:r>
            <a:r>
              <a:rPr lang="en-US" dirty="0"/>
              <a:t> </a:t>
            </a:r>
            <a:r>
              <a:rPr lang="en-US" dirty="0" err="1"/>
              <a:t>tilbakemeldinger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studenter</a:t>
            </a:r>
            <a:r>
              <a:rPr lang="en-US" dirty="0"/>
              <a:t>, </a:t>
            </a:r>
            <a:r>
              <a:rPr lang="en-US" dirty="0" err="1"/>
              <a:t>universitetene</a:t>
            </a:r>
            <a:r>
              <a:rPr lang="en-US" dirty="0"/>
              <a:t>/</a:t>
            </a:r>
            <a:r>
              <a:rPr lang="en-US" dirty="0" err="1"/>
              <a:t>høgskolene</a:t>
            </a:r>
            <a:r>
              <a:rPr lang="en-US" dirty="0"/>
              <a:t> og </a:t>
            </a:r>
            <a:r>
              <a:rPr lang="en-US" dirty="0" err="1"/>
              <a:t>arbeidsgivere</a:t>
            </a:r>
            <a:r>
              <a:rPr lang="en-US" dirty="0"/>
              <a:t>. De </a:t>
            </a:r>
            <a:r>
              <a:rPr lang="en-US" dirty="0" err="1"/>
              <a:t>sier</a:t>
            </a:r>
            <a:r>
              <a:rPr lang="en-US" dirty="0"/>
              <a:t> at den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enkel</a:t>
            </a:r>
            <a:r>
              <a:rPr lang="en-US" dirty="0"/>
              <a:t> å </a:t>
            </a:r>
            <a:r>
              <a:rPr lang="en-US" dirty="0" err="1"/>
              <a:t>bruke</a:t>
            </a:r>
            <a:r>
              <a:rPr lang="en-US" dirty="0"/>
              <a:t>, </a:t>
            </a:r>
            <a:r>
              <a:rPr lang="en-US" dirty="0" err="1"/>
              <a:t>effektiv</a:t>
            </a:r>
            <a:r>
              <a:rPr lang="en-US" dirty="0"/>
              <a:t> og </a:t>
            </a:r>
            <a:r>
              <a:rPr lang="en-US" dirty="0" err="1"/>
              <a:t>flere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overrasket</a:t>
            </a:r>
            <a:r>
              <a:rPr lang="en-US" dirty="0"/>
              <a:t> over å </a:t>
            </a:r>
            <a:r>
              <a:rPr lang="en-US" dirty="0" err="1"/>
              <a:t>finne</a:t>
            </a:r>
            <a:r>
              <a:rPr lang="en-US" dirty="0"/>
              <a:t> </a:t>
            </a:r>
            <a:r>
              <a:rPr lang="en-US" dirty="0" err="1"/>
              <a:t>resultatene</a:t>
            </a:r>
            <a:r>
              <a:rPr lang="en-US" dirty="0"/>
              <a:t> sine.</a:t>
            </a:r>
          </a:p>
          <a:p>
            <a:pPr>
              <a:defRPr/>
            </a:pPr>
            <a:endParaRPr lang="en-US" dirty="0">
              <a:cs typeface="Calibri"/>
            </a:endParaRPr>
          </a:p>
          <a:p>
            <a:pPr>
              <a:defRPr/>
            </a:pPr>
            <a:r>
              <a:rPr lang="nb-NO" dirty="0">
                <a:cs typeface="+mn-lt"/>
              </a:rPr>
              <a:t>Vi mottok OSPA i 2017 for Best </a:t>
            </a:r>
            <a:r>
              <a:rPr lang="nb-NO" dirty="0" err="1">
                <a:cs typeface="+mn-lt"/>
              </a:rPr>
              <a:t>new</a:t>
            </a:r>
            <a:r>
              <a:rPr lang="nb-NO" dirty="0">
                <a:cs typeface="+mn-lt"/>
              </a:rPr>
              <a:t> </a:t>
            </a:r>
            <a:r>
              <a:rPr lang="nb-NO" dirty="0" err="1">
                <a:cs typeface="+mn-lt"/>
              </a:rPr>
              <a:t>security</a:t>
            </a:r>
            <a:r>
              <a:rPr lang="nb-NO" dirty="0">
                <a:cs typeface="+mn-lt"/>
              </a:rPr>
              <a:t> </a:t>
            </a:r>
            <a:r>
              <a:rPr lang="nb-NO" dirty="0" err="1">
                <a:cs typeface="+mn-lt"/>
              </a:rPr>
              <a:t>product</a:t>
            </a:r>
            <a:r>
              <a:rPr lang="nb-NO" dirty="0">
                <a:cs typeface="+mn-lt"/>
              </a:rPr>
              <a:t>.</a:t>
            </a:r>
            <a:endParaRPr lang="en-US" dirty="0">
              <a:cs typeface="Calibri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766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Vi tror at Vitnemålsportalen har et stort potensiale og at dagens portal kun er en begynnelse. </a:t>
            </a:r>
          </a:p>
          <a:p>
            <a:pPr fontAlgn="base"/>
            <a:endParaRPr lang="nb-NO" sz="1200" kern="1200" dirty="0"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Det er </a:t>
            </a:r>
            <a:r>
              <a:rPr lang="nb-NO" sz="1200" b="1" kern="1200" dirty="0">
                <a:effectLst/>
                <a:latin typeface="+mn-lt"/>
                <a:ea typeface="+mn-ea"/>
                <a:cs typeface="+mn-cs"/>
              </a:rPr>
              <a:t>mange yrker som krever autorisasjon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. Vi ønsker derfor </a:t>
            </a:r>
            <a:r>
              <a:rPr lang="nb-NO" dirty="0"/>
              <a:t>at 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etater som utsteder autorisasjoner</a:t>
            </a:r>
            <a:r>
              <a:rPr lang="nb-NO" dirty="0"/>
              <a:t> skal åpne opp slik at innbyggerne kan hente dem ut. Det være seg 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Helsedirektoratet (helsepersonell), Finanstilsynet (revisor), IMDI (tolk)</a:t>
            </a:r>
            <a:r>
              <a:rPr lang="nb-NO" sz="1200" kern="1200" baseline="0" dirty="0">
                <a:effectLst/>
                <a:latin typeface="+mn-lt"/>
                <a:ea typeface="+mn-ea"/>
                <a:cs typeface="+mn-cs"/>
              </a:rPr>
              <a:t> og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 Mattilsynet (Veterinær </a:t>
            </a:r>
            <a:r>
              <a:rPr lang="nb-NO" sz="1200" kern="1200" dirty="0" err="1">
                <a:effectLst/>
                <a:latin typeface="+mn-lt"/>
                <a:ea typeface="+mn-ea"/>
                <a:cs typeface="+mn-cs"/>
              </a:rPr>
              <a:t>m.m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), osv</a:t>
            </a:r>
            <a:r>
              <a:rPr lang="nb-NO" sz="1200" kern="1200" baseline="0" dirty="0"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kern="1200" dirty="0"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​Videre tror vi det vil være nyttig å kunne vise frem 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kursbevis og sertifiseringer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slik som sikkerhetskurs og språktester, Godkjenning av utenlands utdanning fra NOKUT, ansettelseshistorikk fra AA-registeret og førerkort fra Statens Vegvesenet for å nevne noe.​</a:t>
            </a: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​Vi ønsker også at utdanningsresultater fra grunn- og videregående skole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(med fag- og svennebrev), og fra fagskoler, skal kunne hentes til VP.</a:t>
            </a: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>
              <a:defRPr/>
            </a:pPr>
            <a:r>
              <a:rPr lang="nb-NO" b="1" dirty="0"/>
              <a:t>Vi tror at et totalbilde som viser hele min kompetanse </a:t>
            </a:r>
            <a:r>
              <a:rPr lang="nb-NO" dirty="0"/>
              <a:t>vil</a:t>
            </a:r>
            <a:r>
              <a:rPr lang="nb-NO" baseline="0" dirty="0"/>
              <a:t> </a:t>
            </a:r>
            <a:r>
              <a:rPr lang="nb-NO" dirty="0"/>
              <a:t>gi en stor verdi for den </a:t>
            </a:r>
            <a:r>
              <a:rPr lang="nb-NO" u="sng" dirty="0"/>
              <a:t>enkelte innbygger</a:t>
            </a:r>
            <a:r>
              <a:rPr lang="nb-NO" dirty="0"/>
              <a:t>, </a:t>
            </a:r>
            <a:r>
              <a:rPr lang="nb-NO" u="sng" dirty="0"/>
              <a:t>for næringslivet</a:t>
            </a:r>
            <a:r>
              <a:rPr lang="nb-NO" dirty="0"/>
              <a:t> og for </a:t>
            </a:r>
            <a:r>
              <a:rPr lang="nb-NO" u="sng" dirty="0"/>
              <a:t>samfunnet</a:t>
            </a:r>
            <a:r>
              <a:rPr lang="nb-NO" dirty="0"/>
              <a:t> for øvrig. Det vil spare mange for tid og penger, og det vil gi en enda større tverrsektoriell verdi. Tenkt bare på hvilke muligheter som ligger</a:t>
            </a:r>
            <a:r>
              <a:rPr lang="nb-NO" baseline="0" dirty="0"/>
              <a:t> i å kunne matche en persons kompetanse med næringslivets behov helt på automatikk.</a:t>
            </a:r>
            <a:r>
              <a:rPr lang="nb-NO" dirty="0"/>
              <a:t> </a:t>
            </a:r>
            <a:endParaRPr lang="nb-NO" dirty="0">
              <a:cs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92396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dirty="0"/>
              <a:t>Når jeg deler data om meg får mottakeren dem som strukturerte data, og det er stor forskjell på å motta et papir digitalt, og det å motta data. Med papirer må et menneske inn og gjøre en jobb. Med strukturerte data kan en maskin lese dataene, og med strukturerte data kan prosesser digitaliseres.  </a:t>
            </a:r>
            <a:endParaRPr lang="nb-NO" dirty="0">
              <a:cs typeface="Calibri"/>
            </a:endParaRPr>
          </a:p>
          <a:p>
            <a:pPr fontAlgn="base"/>
            <a:endParaRPr lang="nb-NO" dirty="0"/>
          </a:p>
          <a:p>
            <a:pPr fontAlgn="base"/>
            <a:r>
              <a:rPr lang="nb-NO" dirty="0">
                <a:cs typeface="Calibri"/>
              </a:rPr>
              <a:t>IMDi jobber med å lage en løsning</a:t>
            </a:r>
            <a:r>
              <a:rPr lang="nb-NO" baseline="0" dirty="0">
                <a:cs typeface="Calibri"/>
              </a:rPr>
              <a:t> for automatisk behandling av søknad om autorisasjon for deres tolker.</a:t>
            </a:r>
          </a:p>
          <a:p>
            <a:pPr fontAlgn="base"/>
            <a:r>
              <a:rPr lang="nb-NO" baseline="0" dirty="0">
                <a:cs typeface="Calibri"/>
              </a:rPr>
              <a:t>NOKUT har akkurat koblet seg opp til EMREX-nettverket slik at de kan ta i mot utdanningsresultater fra utlandet</a:t>
            </a:r>
          </a:p>
          <a:p>
            <a:pPr fontAlgn="base"/>
            <a:r>
              <a:rPr lang="nb-NO" baseline="0" dirty="0">
                <a:cs typeface="Calibri"/>
              </a:rPr>
              <a:t>NAV skal koble opp sin nye CV-løsning til VP</a:t>
            </a:r>
            <a:endParaRPr lang="nb-NO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94083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Vi </a:t>
            </a:r>
            <a:r>
              <a:rPr lang="en-US" dirty="0" err="1">
                <a:cs typeface="Calibri"/>
              </a:rPr>
              <a:t>hadde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gode</a:t>
            </a:r>
            <a:r>
              <a:rPr lang="en-US" dirty="0">
                <a:cs typeface="Calibri"/>
              </a:rPr>
              <a:t> folk </a:t>
            </a:r>
            <a:r>
              <a:rPr lang="en-US" dirty="0" err="1">
                <a:cs typeface="Calibri"/>
              </a:rPr>
              <a:t>som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håndterte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utfordringene</a:t>
            </a: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522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/>
              <a:t>Data gir en større verdi for mottaker enn digitaliserte papirer.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Dataformatet er utviklet i et EU-prosjekt og det var vi i Unit som tok initiativet til å utvikle det. </a:t>
            </a:r>
          </a:p>
          <a:p>
            <a:pPr>
              <a:defRPr/>
            </a:pPr>
            <a:endParaRPr lang="nb-NO" dirty="0"/>
          </a:p>
          <a:p>
            <a:pPr>
              <a:defRPr/>
            </a:pPr>
            <a:r>
              <a:rPr lang="nb-NO" dirty="0"/>
              <a:t>Når alle bruker det samme dataformatet forstår alle dataene som utveksles.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9650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Så</a:t>
            </a:r>
            <a:r>
              <a:rPr lang="en-US" dirty="0"/>
              <a:t> og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universiteter</a:t>
            </a:r>
            <a:r>
              <a:rPr lang="en-US" dirty="0"/>
              <a:t> og </a:t>
            </a:r>
            <a:r>
              <a:rPr lang="en-US" dirty="0" err="1"/>
              <a:t>høgskoler</a:t>
            </a:r>
            <a:r>
              <a:rPr lang="en-US" dirty="0"/>
              <a:t> i Norge </a:t>
            </a:r>
            <a:r>
              <a:rPr lang="en-US" dirty="0" err="1"/>
              <a:t>samarbeider</a:t>
            </a:r>
            <a:r>
              <a:rPr lang="en-US" dirty="0"/>
              <a:t> om å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felles</a:t>
            </a:r>
            <a:r>
              <a:rPr lang="en-US" dirty="0"/>
              <a:t> </a:t>
            </a:r>
            <a:r>
              <a:rPr lang="en-US" dirty="0" err="1"/>
              <a:t>rutiner</a:t>
            </a:r>
            <a:r>
              <a:rPr lang="en-US" dirty="0"/>
              <a:t> og IT-</a:t>
            </a:r>
            <a:r>
              <a:rPr lang="en-US" dirty="0" err="1"/>
              <a:t>systemer</a:t>
            </a:r>
            <a:r>
              <a:rPr lang="en-US" dirty="0"/>
              <a:t>. Vi i Unit </a:t>
            </a:r>
            <a:r>
              <a:rPr lang="en-US" dirty="0" err="1"/>
              <a:t>leder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av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arbeidet</a:t>
            </a:r>
            <a:r>
              <a:rPr lang="en-US" dirty="0"/>
              <a:t>.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av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samarbeidet</a:t>
            </a:r>
            <a:r>
              <a:rPr lang="en-US" dirty="0"/>
              <a:t> har det </a:t>
            </a:r>
            <a:r>
              <a:rPr lang="en-US" dirty="0" err="1"/>
              <a:t>vært</a:t>
            </a:r>
            <a:r>
              <a:rPr lang="en-US" dirty="0"/>
              <a:t> </a:t>
            </a:r>
            <a:r>
              <a:rPr lang="en-US" dirty="0" err="1"/>
              <a:t>mulig</a:t>
            </a:r>
            <a:r>
              <a:rPr lang="en-US" dirty="0"/>
              <a:t> å </a:t>
            </a:r>
            <a:r>
              <a:rPr lang="en-US" dirty="0" err="1"/>
              <a:t>lage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løsning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både</a:t>
            </a:r>
            <a:r>
              <a:rPr lang="en-US" dirty="0"/>
              <a:t> </a:t>
            </a:r>
            <a:r>
              <a:rPr lang="en-US" dirty="0" err="1"/>
              <a:t>små</a:t>
            </a:r>
            <a:r>
              <a:rPr lang="en-US" dirty="0"/>
              <a:t> </a:t>
            </a:r>
            <a:r>
              <a:rPr lang="en-US" dirty="0" err="1"/>
              <a:t>høgskoler</a:t>
            </a:r>
            <a:r>
              <a:rPr lang="en-US" dirty="0"/>
              <a:t> og store </a:t>
            </a:r>
            <a:r>
              <a:rPr lang="en-US" dirty="0" err="1"/>
              <a:t>universiteter</a:t>
            </a:r>
            <a:r>
              <a:rPr lang="en-US" dirty="0"/>
              <a:t> </a:t>
            </a:r>
            <a:r>
              <a:rPr lang="en-US" dirty="0" err="1"/>
              <a:t>enkelt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koble</a:t>
            </a:r>
            <a:r>
              <a:rPr lang="en-US" dirty="0"/>
              <a:t> seg </a:t>
            </a:r>
            <a:r>
              <a:rPr lang="en-US" dirty="0" err="1"/>
              <a:t>på</a:t>
            </a:r>
            <a:r>
              <a:rPr lang="en-US" dirty="0"/>
              <a:t>.</a:t>
            </a:r>
          </a:p>
          <a:p>
            <a:pPr>
              <a:defRPr/>
            </a:pPr>
            <a:endParaRPr lang="nb-NO" dirty="0">
              <a:cs typeface="+mn-lt"/>
            </a:endParaRPr>
          </a:p>
          <a:p>
            <a:pPr>
              <a:defRPr/>
            </a:pPr>
            <a:r>
              <a:rPr lang="en-US" dirty="0" err="1"/>
              <a:t>Gjennom</a:t>
            </a:r>
            <a:r>
              <a:rPr lang="en-US" dirty="0"/>
              <a:t> det </a:t>
            </a:r>
            <a:r>
              <a:rPr lang="en-US" dirty="0" err="1"/>
              <a:t>europeiske</a:t>
            </a:r>
            <a:r>
              <a:rPr lang="en-US" dirty="0"/>
              <a:t> </a:t>
            </a:r>
            <a:r>
              <a:rPr lang="en-US" dirty="0" err="1"/>
              <a:t>nettverket</a:t>
            </a:r>
            <a:r>
              <a:rPr lang="en-US" dirty="0"/>
              <a:t> EMREX </a:t>
            </a:r>
            <a:r>
              <a:rPr lang="en-US" dirty="0" err="1"/>
              <a:t>overfører</a:t>
            </a:r>
            <a:r>
              <a:rPr lang="en-US" dirty="0"/>
              <a:t> </a:t>
            </a:r>
            <a:r>
              <a:rPr lang="en-US" dirty="0" err="1"/>
              <a:t>studenter</a:t>
            </a:r>
            <a:r>
              <a:rPr lang="en-US" dirty="0"/>
              <a:t> i </a:t>
            </a:r>
            <a:r>
              <a:rPr lang="en-US" dirty="0" err="1"/>
              <a:t>dag</a:t>
            </a:r>
            <a:r>
              <a:rPr lang="en-US" dirty="0"/>
              <a:t> sine </a:t>
            </a:r>
            <a:r>
              <a:rPr lang="en-US" dirty="0" err="1"/>
              <a:t>utdanningsresultater</a:t>
            </a:r>
            <a:r>
              <a:rPr lang="en-US" dirty="0"/>
              <a:t> </a:t>
            </a:r>
            <a:r>
              <a:rPr lang="en-US" dirty="0" err="1"/>
              <a:t>mellom</a:t>
            </a:r>
            <a:r>
              <a:rPr lang="en-US" dirty="0"/>
              <a:t> </a:t>
            </a:r>
            <a:r>
              <a:rPr lang="en-US" dirty="0" err="1"/>
              <a:t>utdanningsinstitusjoner</a:t>
            </a:r>
            <a:r>
              <a:rPr lang="en-US" dirty="0"/>
              <a:t> i Norge, Sverige, Danmark, </a:t>
            </a:r>
            <a:r>
              <a:rPr lang="en-US" dirty="0" err="1"/>
              <a:t>Finlang</a:t>
            </a:r>
            <a:r>
              <a:rPr lang="en-US" dirty="0"/>
              <a:t>, Polen, Nederland og Italia. VP </a:t>
            </a:r>
            <a:r>
              <a:rPr lang="en-US" dirty="0" err="1"/>
              <a:t>er</a:t>
            </a:r>
            <a:r>
              <a:rPr lang="en-US" dirty="0"/>
              <a:t> den </a:t>
            </a:r>
            <a:r>
              <a:rPr lang="en-US" dirty="0" err="1"/>
              <a:t>norske</a:t>
            </a:r>
            <a:r>
              <a:rPr lang="en-US" dirty="0"/>
              <a:t> </a:t>
            </a:r>
            <a:r>
              <a:rPr lang="en-US" dirty="0" err="1"/>
              <a:t>tjenesten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brukes</a:t>
            </a:r>
            <a:r>
              <a:rPr lang="en-US" dirty="0"/>
              <a:t> i EMREX. </a:t>
            </a:r>
            <a:r>
              <a:rPr lang="en-US" dirty="0" err="1"/>
              <a:t>Nettverket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</a:t>
            </a:r>
            <a:r>
              <a:rPr lang="en-US" dirty="0" err="1"/>
              <a:t>stadig</a:t>
            </a:r>
            <a:r>
              <a:rPr lang="en-US" dirty="0"/>
              <a:t> </a:t>
            </a:r>
            <a:r>
              <a:rPr lang="en-US" dirty="0" err="1"/>
              <a:t>utvidet</a:t>
            </a:r>
            <a:r>
              <a:rPr lang="en-US" dirty="0"/>
              <a:t> og </a:t>
            </a:r>
            <a:r>
              <a:rPr lang="en-US" dirty="0" err="1"/>
              <a:t>nye</a:t>
            </a:r>
            <a:r>
              <a:rPr lang="en-US" dirty="0"/>
              <a:t> land, </a:t>
            </a:r>
            <a:r>
              <a:rPr lang="en-US" dirty="0" err="1"/>
              <a:t>slik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USA, Australia og Kina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mulige</a:t>
            </a:r>
            <a:r>
              <a:rPr lang="en-US" dirty="0"/>
              <a:t> </a:t>
            </a:r>
            <a:r>
              <a:rPr lang="en-US" dirty="0" err="1"/>
              <a:t>nye</a:t>
            </a:r>
            <a:r>
              <a:rPr lang="en-US" dirty="0"/>
              <a:t> </a:t>
            </a:r>
            <a:r>
              <a:rPr lang="en-US" dirty="0" err="1"/>
              <a:t>partnere</a:t>
            </a:r>
            <a:r>
              <a:rPr lang="en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0952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første versjonen var en enkel versjon, men den gav verdi. Mer funksjonalitet etter hvert.</a:t>
            </a:r>
          </a:p>
          <a:p>
            <a:endParaRPr lang="nb-NO" dirty="0"/>
          </a:p>
          <a:p>
            <a:r>
              <a:rPr lang="nb-NO" dirty="0"/>
              <a:t>Vi brukte mye tid på brukertesting. Det første halve året sa vi ikke i fra til så mange at VP fantes. Dette for å fange opp ev. utfordringer før massene ble for store.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780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 dirty="0">
                <a:cs typeface="Calibri"/>
              </a:rPr>
              <a:t>Tillit</a:t>
            </a:r>
            <a:r>
              <a:rPr lang="nb-NO" dirty="0">
                <a:cs typeface="Calibri"/>
              </a:rPr>
              <a:t> er viktig når man skal tilby en slik type tjeneste. </a:t>
            </a:r>
          </a:p>
          <a:p>
            <a:pPr>
              <a:defRPr/>
            </a:pPr>
            <a:r>
              <a:rPr lang="nb-NO" dirty="0">
                <a:cs typeface="Calibri"/>
              </a:rPr>
              <a:t>Hovedprinsippet er at dataene kommer direkte fra kilden. Alle overføringer er krypterte.</a:t>
            </a:r>
          </a:p>
          <a:p>
            <a:pPr>
              <a:defRPr/>
            </a:pPr>
            <a:r>
              <a:rPr lang="nb-NO" dirty="0">
                <a:cs typeface="Calibri"/>
              </a:rPr>
              <a:t>Når jeg deler mine resultater er overføringen digitalt signert. Det betyr at mottaker kan stole på at dataene ikke har blitt endret av avsender eller andre.</a:t>
            </a:r>
          </a:p>
          <a:p>
            <a:pPr>
              <a:defRPr/>
            </a:pPr>
            <a:endParaRPr lang="nb-NO" dirty="0">
              <a:cs typeface="Calibri"/>
            </a:endParaRPr>
          </a:p>
          <a:p>
            <a:pPr>
              <a:defRPr/>
            </a:pPr>
            <a:r>
              <a:rPr lang="nb-NO" dirty="0">
                <a:cs typeface="Calibri"/>
              </a:rPr>
              <a:t>Du har full kontroll på dine data. Rett i hjertet av GDPR.</a:t>
            </a:r>
          </a:p>
          <a:p>
            <a:pPr>
              <a:defRPr/>
            </a:pPr>
            <a:endParaRPr lang="nb-NO" dirty="0">
              <a:cs typeface="+mn-lt"/>
            </a:endParaRPr>
          </a:p>
          <a:p>
            <a:pPr>
              <a:defRPr/>
            </a:pPr>
            <a:r>
              <a:rPr lang="nb-NO" dirty="0">
                <a:cs typeface="+mn-lt"/>
              </a:rPr>
              <a:t/>
            </a:r>
            <a:br>
              <a:rPr lang="nb-NO" dirty="0">
                <a:cs typeface="+mn-lt"/>
              </a:rPr>
            </a:b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3440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dirty="0">
                <a:cs typeface="Calibri"/>
              </a:rPr>
              <a:t>Dette er før vi </a:t>
            </a:r>
            <a:r>
              <a:rPr lang="nb-NO" dirty="0"/>
              <a:t>tar med i beregningen hvilke gevinster offentlige etater kan hente ut ved å digitalisere sine prosesser fordi de får informasjonen som data.</a:t>
            </a:r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521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Vi lyktes fordi Vitnemålsportalen…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28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>
                <a:cs typeface="Calibri"/>
              </a:rPr>
              <a:t>Men først av alt: Hvilket problemet skulle vi løse? Vi begynte altså med å identifisere behovet.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2705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Vi har </a:t>
            </a:r>
            <a:r>
              <a:rPr lang="en-US" dirty="0" err="1"/>
              <a:t>ikke</a:t>
            </a:r>
            <a:r>
              <a:rPr lang="en-US" dirty="0"/>
              <a:t> tall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hvor</a:t>
            </a:r>
            <a:r>
              <a:rPr lang="en-US" dirty="0"/>
              <a:t> </a:t>
            </a:r>
            <a:r>
              <a:rPr lang="en-US" dirty="0" err="1"/>
              <a:t>mye</a:t>
            </a:r>
            <a:r>
              <a:rPr lang="en-US" dirty="0"/>
              <a:t> </a:t>
            </a:r>
            <a:r>
              <a:rPr lang="en-US" dirty="0" err="1"/>
              <a:t>forfalskning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foregår</a:t>
            </a:r>
            <a:r>
              <a:rPr lang="en-US" dirty="0"/>
              <a:t>, men vi vet at </a:t>
            </a:r>
            <a:r>
              <a:rPr lang="en-US" dirty="0" err="1"/>
              <a:t>universitetene</a:t>
            </a:r>
            <a:r>
              <a:rPr lang="en-US" dirty="0"/>
              <a:t> og </a:t>
            </a:r>
            <a:r>
              <a:rPr lang="en-US" dirty="0" err="1"/>
              <a:t>høgskolene</a:t>
            </a:r>
            <a:r>
              <a:rPr lang="en-US" dirty="0"/>
              <a:t> </a:t>
            </a:r>
            <a:r>
              <a:rPr lang="en-US" dirty="0" err="1"/>
              <a:t>hvert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 </a:t>
            </a:r>
            <a:r>
              <a:rPr lang="en-US" dirty="0" err="1"/>
              <a:t>avslører</a:t>
            </a:r>
            <a:r>
              <a:rPr lang="en-US" dirty="0"/>
              <a:t> </a:t>
            </a:r>
            <a:r>
              <a:rPr lang="en-US" dirty="0" err="1"/>
              <a:t>bruk</a:t>
            </a:r>
            <a:r>
              <a:rPr lang="en-US" dirty="0"/>
              <a:t> av </a:t>
            </a:r>
            <a:r>
              <a:rPr lang="en-US" dirty="0" err="1"/>
              <a:t>falske</a:t>
            </a:r>
            <a:r>
              <a:rPr lang="en-US" dirty="0"/>
              <a:t> </a:t>
            </a:r>
            <a:r>
              <a:rPr lang="en-US" dirty="0" err="1"/>
              <a:t>vitnemål</a:t>
            </a:r>
            <a:r>
              <a:rPr lang="en-US" dirty="0"/>
              <a:t>,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norske</a:t>
            </a:r>
            <a:r>
              <a:rPr lang="en-US" dirty="0"/>
              <a:t> </a:t>
            </a:r>
            <a:r>
              <a:rPr lang="en-US" dirty="0" err="1"/>
              <a:t>innbyggere</a:t>
            </a:r>
            <a:r>
              <a:rPr lang="en-US" dirty="0"/>
              <a:t>. </a:t>
            </a:r>
          </a:p>
          <a:p>
            <a:pPr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Hovedformålet med Vitnemålsportalen er å sikre at dataene som deles er korrekte</a:t>
            </a:r>
            <a:r>
              <a:rPr lang="nb-NO" dirty="0"/>
              <a:t>. </a:t>
            </a:r>
            <a:r>
              <a:rPr lang="nb-NO" b="0" dirty="0"/>
              <a:t>Ville du kanskje latt deg operere av en som ikke har studert medisin? Eller fly med en som ikke var utdannet pilot?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Hvis </a:t>
            </a:r>
            <a:r>
              <a:rPr lang="en-US" dirty="0" err="1"/>
              <a:t>Vitnemålsportalen</a:t>
            </a:r>
            <a:r>
              <a:rPr lang="en-US" dirty="0"/>
              <a:t> </a:t>
            </a:r>
            <a:r>
              <a:rPr lang="en-US" dirty="0" err="1"/>
              <a:t>benyttes</a:t>
            </a:r>
            <a:r>
              <a:rPr lang="en-US" dirty="0"/>
              <a:t> </a:t>
            </a:r>
            <a:r>
              <a:rPr lang="en-US" dirty="0" err="1"/>
              <a:t>trengs</a:t>
            </a:r>
            <a:r>
              <a:rPr lang="en-US" dirty="0"/>
              <a:t> det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gjøres</a:t>
            </a:r>
            <a:r>
              <a:rPr lang="en-US" dirty="0"/>
              <a:t> </a:t>
            </a:r>
            <a:r>
              <a:rPr lang="en-US" dirty="0" err="1"/>
              <a:t>noen</a:t>
            </a:r>
            <a:r>
              <a:rPr lang="en-US" dirty="0"/>
              <a:t> </a:t>
            </a:r>
            <a:r>
              <a:rPr lang="en-US" dirty="0" err="1"/>
              <a:t>kontroll</a:t>
            </a:r>
            <a:r>
              <a:rPr lang="en-US" dirty="0"/>
              <a:t>, da </a:t>
            </a:r>
            <a:r>
              <a:rPr lang="en-US" dirty="0" err="1"/>
              <a:t>Vitnemålsportalen</a:t>
            </a:r>
            <a:r>
              <a:rPr lang="en-US" dirty="0"/>
              <a:t> </a:t>
            </a:r>
            <a:r>
              <a:rPr lang="en-US" dirty="0" err="1"/>
              <a:t>gjør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.</a:t>
            </a:r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1CE03-2F66-411C-99FD-6D800F9CA5C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74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Før Vitnemålsportalen måtte:</a:t>
            </a:r>
          </a:p>
          <a:p>
            <a:r>
              <a:rPr lang="nb-NO" dirty="0"/>
              <a:t>-Studenten: sende en bestilling av karakterutskrift og </a:t>
            </a:r>
            <a:r>
              <a:rPr lang="nb-NO" b="0" dirty="0"/>
              <a:t>vente</a:t>
            </a:r>
          </a:p>
          <a:p>
            <a:r>
              <a:rPr lang="nb-NO" dirty="0"/>
              <a:t>-Studiested: ta i mot bestilling, produsere karakterutskrift, skrive ut, signere, sende pr post</a:t>
            </a:r>
          </a:p>
          <a:p>
            <a:r>
              <a:rPr lang="nb-NO" dirty="0"/>
              <a:t>-Arbeidsgiver som mottar: må kontrollere ektheten</a:t>
            </a:r>
          </a:p>
          <a:p>
            <a:endParaRPr lang="nb-NO" dirty="0"/>
          </a:p>
          <a:p>
            <a:r>
              <a:rPr lang="nb-NO" dirty="0"/>
              <a:t>Alt dette var prosesser vi så at det var mulig å gjøre noe med.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605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Overgang</a:t>
            </a:r>
            <a:r>
              <a:rPr lang="en-US" dirty="0"/>
              <a:t>: </a:t>
            </a:r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begynte</a:t>
            </a:r>
            <a:r>
              <a:rPr lang="en-US" dirty="0"/>
              <a:t> </a:t>
            </a:r>
            <a:r>
              <a:rPr lang="en-US" dirty="0" err="1"/>
              <a:t>så</a:t>
            </a:r>
            <a:r>
              <a:rPr lang="en-US" dirty="0"/>
              <a:t> det hele?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041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nb-NO" dirty="0"/>
              <a:t>Vår posisjon i sektor gjorde at vi med vårt helhetsblikk så en mulighet. Samtidig etterlyste arbeidsgiver en tjeneste for digitale vitnemål. </a:t>
            </a:r>
            <a:r>
              <a:rPr lang="nb-NO" dirty="0">
                <a:cs typeface="+mn-lt"/>
              </a:rPr>
              <a:t/>
            </a:r>
            <a:br>
              <a:rPr lang="nb-NO" dirty="0">
                <a:cs typeface="+mn-lt"/>
              </a:rPr>
            </a:br>
            <a:endParaRPr lang="nb-NO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b="1" dirty="0" err="1"/>
              <a:t>Initiativet</a:t>
            </a:r>
            <a:r>
              <a:rPr lang="en-GB" b="1" dirty="0"/>
              <a:t> </a:t>
            </a:r>
            <a:r>
              <a:rPr lang="en-GB" b="1" dirty="0" err="1"/>
              <a:t>kom</a:t>
            </a:r>
            <a:r>
              <a:rPr lang="en-GB" b="1" dirty="0"/>
              <a:t> </a:t>
            </a:r>
            <a:r>
              <a:rPr lang="en-GB" b="1" dirty="0" err="1"/>
              <a:t>både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</a:t>
            </a:r>
            <a:r>
              <a:rPr lang="en-GB" b="1" dirty="0" err="1"/>
              <a:t>oss</a:t>
            </a:r>
            <a:r>
              <a:rPr lang="en-GB" b="1" dirty="0"/>
              <a:t>, men </a:t>
            </a:r>
            <a:r>
              <a:rPr lang="en-GB" b="1" dirty="0" err="1"/>
              <a:t>også</a:t>
            </a:r>
            <a:r>
              <a:rPr lang="en-GB" b="1" dirty="0"/>
              <a:t> </a:t>
            </a:r>
            <a:r>
              <a:rPr lang="en-GB" b="1" dirty="0" err="1"/>
              <a:t>fra</a:t>
            </a:r>
            <a:r>
              <a:rPr lang="en-GB" b="1" dirty="0"/>
              <a:t> </a:t>
            </a:r>
            <a:r>
              <a:rPr lang="en-GB" b="1" dirty="0" err="1"/>
              <a:t>arbeidsgiverorganisasjoner</a:t>
            </a:r>
            <a:r>
              <a:rPr lang="en-GB" b="1" dirty="0"/>
              <a:t> (NHO </a:t>
            </a:r>
            <a:r>
              <a:rPr lang="en-GB" b="1" dirty="0" err="1"/>
              <a:t>og</a:t>
            </a:r>
            <a:r>
              <a:rPr lang="en-GB" b="1" dirty="0"/>
              <a:t> NSR, </a:t>
            </a:r>
            <a:r>
              <a:rPr lang="en-GB" b="1" dirty="0" err="1"/>
              <a:t>Næringslivets</a:t>
            </a:r>
            <a:r>
              <a:rPr lang="en-GB" b="1" dirty="0"/>
              <a:t> </a:t>
            </a:r>
            <a:r>
              <a:rPr lang="en-GB" b="1" dirty="0" err="1"/>
              <a:t>sikkerhetsråd</a:t>
            </a:r>
            <a:r>
              <a:rPr lang="en-GB" b="1" dirty="0"/>
              <a:t>)</a:t>
            </a:r>
            <a:r>
              <a:rPr lang="en-GB" dirty="0"/>
              <a:t>. </a:t>
            </a:r>
            <a:endParaRPr lang="en-US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Vi </a:t>
            </a:r>
            <a:r>
              <a:rPr lang="en-GB" dirty="0" err="1"/>
              <a:t>presenterte</a:t>
            </a:r>
            <a:r>
              <a:rPr lang="en-GB" dirty="0"/>
              <a:t> </a:t>
            </a:r>
            <a:r>
              <a:rPr lang="en-GB" dirty="0" err="1"/>
              <a:t>ideen</a:t>
            </a:r>
            <a:r>
              <a:rPr lang="en-GB" dirty="0"/>
              <a:t> </a:t>
            </a:r>
            <a:r>
              <a:rPr lang="en-GB" dirty="0" err="1"/>
              <a:t>vår</a:t>
            </a:r>
            <a:r>
              <a:rPr lang="en-GB" dirty="0"/>
              <a:t> og i 2012 </a:t>
            </a:r>
            <a:r>
              <a:rPr lang="en-GB" dirty="0" err="1"/>
              <a:t>fikk</a:t>
            </a:r>
            <a:r>
              <a:rPr lang="en-GB" dirty="0"/>
              <a:t> vi </a:t>
            </a:r>
            <a:r>
              <a:rPr lang="en-GB" dirty="0" err="1"/>
              <a:t>oppdraget</a:t>
            </a:r>
            <a:r>
              <a:rPr lang="en-GB" dirty="0"/>
              <a:t> med å </a:t>
            </a:r>
            <a:r>
              <a:rPr lang="en-GB" dirty="0" err="1"/>
              <a:t>skrive</a:t>
            </a:r>
            <a:r>
              <a:rPr lang="en-GB" dirty="0"/>
              <a:t> en </a:t>
            </a:r>
            <a:r>
              <a:rPr lang="en-GB" dirty="0" err="1"/>
              <a:t>kravspesifikasjon</a:t>
            </a:r>
            <a:r>
              <a:rPr lang="en-GB" dirty="0"/>
              <a:t>.</a:t>
            </a:r>
            <a:endParaRPr lang="en-US" dirty="0">
              <a:cs typeface="Calibri"/>
            </a:endParaRPr>
          </a:p>
          <a:p>
            <a:r>
              <a:rPr lang="en-GB" dirty="0" err="1"/>
              <a:t>Kravspesifikasjon</a:t>
            </a:r>
            <a:r>
              <a:rPr lang="en-GB" dirty="0"/>
              <a:t> var </a:t>
            </a:r>
            <a:r>
              <a:rPr lang="en-GB" dirty="0" err="1"/>
              <a:t>ferdig</a:t>
            </a:r>
            <a:r>
              <a:rPr lang="en-GB" dirty="0"/>
              <a:t> i 2013, og </a:t>
            </a:r>
            <a:r>
              <a:rPr lang="en-GB" dirty="0" err="1"/>
              <a:t>utviklingen</a:t>
            </a:r>
            <a:r>
              <a:rPr lang="en-GB" dirty="0"/>
              <a:t> </a:t>
            </a:r>
            <a:r>
              <a:rPr lang="en-GB" dirty="0" err="1"/>
              <a:t>startet</a:t>
            </a:r>
            <a:r>
              <a:rPr lang="en-GB" dirty="0"/>
              <a:t> i </a:t>
            </a:r>
            <a:r>
              <a:rPr lang="en-US" dirty="0"/>
              <a:t>2015. </a:t>
            </a:r>
            <a:endParaRPr lang="en-US" dirty="0">
              <a:cs typeface="Calibri"/>
            </a:endParaRPr>
          </a:p>
          <a:p>
            <a:r>
              <a:rPr lang="en-US" dirty="0" err="1"/>
              <a:t>Første</a:t>
            </a:r>
            <a:r>
              <a:rPr lang="en-US" dirty="0"/>
              <a:t> </a:t>
            </a:r>
            <a:r>
              <a:rPr lang="en-US" dirty="0" err="1"/>
              <a:t>versjon</a:t>
            </a:r>
            <a:r>
              <a:rPr lang="en-US" dirty="0"/>
              <a:t> </a:t>
            </a:r>
            <a:r>
              <a:rPr lang="en-US" dirty="0" err="1"/>
              <a:t>ble</a:t>
            </a:r>
            <a:r>
              <a:rPr lang="en-US" dirty="0"/>
              <a:t> </a:t>
            </a:r>
            <a:r>
              <a:rPr lang="en-US" dirty="0" err="1"/>
              <a:t>satt</a:t>
            </a:r>
            <a:r>
              <a:rPr lang="en-US" dirty="0"/>
              <a:t> i </a:t>
            </a:r>
            <a:r>
              <a:rPr lang="en-US" dirty="0" err="1"/>
              <a:t>produksjon</a:t>
            </a:r>
            <a:r>
              <a:rPr lang="en-US" dirty="0"/>
              <a:t> i </a:t>
            </a:r>
            <a:r>
              <a:rPr lang="en-US" dirty="0" err="1"/>
              <a:t>januar</a:t>
            </a:r>
            <a:r>
              <a:rPr lang="en-US" dirty="0"/>
              <a:t> 2017. 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Det </a:t>
            </a:r>
            <a:r>
              <a:rPr lang="en-US" dirty="0" err="1">
                <a:cs typeface="Calibri" panose="020F0502020204030204"/>
              </a:rPr>
              <a:t>tok</a:t>
            </a:r>
            <a:r>
              <a:rPr lang="en-US" dirty="0">
                <a:cs typeface="Calibri" panose="020F0502020204030204"/>
              </a:rPr>
              <a:t> 4 </a:t>
            </a:r>
            <a:r>
              <a:rPr lang="en-US" dirty="0" err="1">
                <a:cs typeface="Calibri" panose="020F0502020204030204"/>
              </a:rPr>
              <a:t>år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fra</a:t>
            </a:r>
            <a:r>
              <a:rPr lang="en-US" dirty="0">
                <a:cs typeface="Calibri" panose="020F0502020204030204"/>
              </a:rPr>
              <a:t> vi </a:t>
            </a:r>
            <a:r>
              <a:rPr lang="en-US" dirty="0" err="1">
                <a:cs typeface="Calibri" panose="020F0502020204030204"/>
              </a:rPr>
              <a:t>presenterte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ideen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utviklingen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begynte</a:t>
            </a:r>
            <a:r>
              <a:rPr lang="en-US" dirty="0">
                <a:cs typeface="Calibri" panose="020F0502020204030204"/>
              </a:rPr>
              <a:t>. Videre 2 </a:t>
            </a:r>
            <a:r>
              <a:rPr lang="en-US" dirty="0" err="1">
                <a:cs typeface="Calibri" panose="020F0502020204030204"/>
              </a:rPr>
              <a:t>år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fra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utviklingen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begynte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til</a:t>
            </a:r>
            <a:r>
              <a:rPr lang="en-US" dirty="0">
                <a:cs typeface="Calibri" panose="020F0502020204030204"/>
              </a:rPr>
              <a:t> vi </a:t>
            </a:r>
            <a:r>
              <a:rPr lang="en-US" dirty="0" err="1">
                <a:cs typeface="Calibri" panose="020F0502020204030204"/>
              </a:rPr>
              <a:t>hadde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første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versjon</a:t>
            </a:r>
            <a:r>
              <a:rPr lang="en-US" dirty="0">
                <a:cs typeface="Calibri" panose="020F0502020204030204"/>
              </a:rPr>
              <a:t> i </a:t>
            </a:r>
            <a:r>
              <a:rPr lang="en-US" dirty="0" err="1">
                <a:cs typeface="Calibri" panose="020F0502020204030204"/>
              </a:rPr>
              <a:t>produksjon</a:t>
            </a:r>
            <a:r>
              <a:rPr lang="en-US" dirty="0">
                <a:cs typeface="Calibri" panose="020F0502020204030204"/>
              </a:rPr>
              <a:t>. (</a:t>
            </a:r>
            <a:r>
              <a:rPr lang="en-US" dirty="0" err="1">
                <a:cs typeface="Calibri" panose="020F0502020204030204"/>
              </a:rPr>
              <a:t>Årsakene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til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dette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hadde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trolig</a:t>
            </a:r>
            <a:r>
              <a:rPr lang="en-US" dirty="0">
                <a:cs typeface="Calibri" panose="020F0502020204030204"/>
              </a:rPr>
              <a:t> bade med </a:t>
            </a:r>
            <a:r>
              <a:rPr lang="en-US" dirty="0" err="1">
                <a:cs typeface="Calibri" panose="020F0502020204030204"/>
              </a:rPr>
              <a:t>lovverk</a:t>
            </a:r>
            <a:r>
              <a:rPr lang="en-US" dirty="0">
                <a:cs typeface="Calibri" panose="020F0502020204030204"/>
              </a:rPr>
              <a:t> og </a:t>
            </a:r>
            <a:r>
              <a:rPr lang="en-US" dirty="0" err="1">
                <a:cs typeface="Calibri" panose="020F0502020204030204"/>
              </a:rPr>
              <a:t>utarbeiding</a:t>
            </a:r>
            <a:r>
              <a:rPr lang="en-US" dirty="0">
                <a:cs typeface="Calibri" panose="020F0502020204030204"/>
              </a:rPr>
              <a:t> av </a:t>
            </a:r>
            <a:r>
              <a:rPr lang="en-US" dirty="0" err="1">
                <a:cs typeface="Calibri" panose="020F0502020204030204"/>
              </a:rPr>
              <a:t>datastandarder</a:t>
            </a:r>
            <a:r>
              <a:rPr lang="en-US" dirty="0">
                <a:cs typeface="Calibri" panose="020F0502020204030204"/>
              </a:rPr>
              <a:t> å </a:t>
            </a:r>
            <a:r>
              <a:rPr lang="en-US" dirty="0" err="1">
                <a:cs typeface="Calibri" panose="020F0502020204030204"/>
              </a:rPr>
              <a:t>gjøre</a:t>
            </a:r>
            <a:r>
              <a:rPr lang="en-US" dirty="0">
                <a:cs typeface="Calibri" panose="020F0502020204030204"/>
              </a:rPr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2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Overgang</a:t>
            </a:r>
            <a:r>
              <a:rPr lang="en-US" dirty="0"/>
              <a:t>: For at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kunne</a:t>
            </a:r>
            <a:r>
              <a:rPr lang="en-US" dirty="0"/>
              <a:t> </a:t>
            </a:r>
            <a:r>
              <a:rPr lang="en-US" dirty="0" err="1"/>
              <a:t>forstå</a:t>
            </a:r>
            <a:r>
              <a:rPr lang="en-US" dirty="0"/>
              <a:t> </a:t>
            </a:r>
            <a:r>
              <a:rPr lang="en-US" dirty="0" err="1"/>
              <a:t>resten</a:t>
            </a:r>
            <a:r>
              <a:rPr lang="en-US" dirty="0"/>
              <a:t> av </a:t>
            </a:r>
            <a:r>
              <a:rPr lang="en-US" dirty="0" err="1"/>
              <a:t>presentasjonen</a:t>
            </a:r>
            <a:r>
              <a:rPr lang="en-US" dirty="0"/>
              <a:t> </a:t>
            </a:r>
            <a:r>
              <a:rPr lang="en-US" dirty="0" err="1">
                <a:cs typeface="Calibri"/>
              </a:rPr>
              <a:t>må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jeg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si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litt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kort</a:t>
            </a:r>
            <a:r>
              <a:rPr lang="en-US" dirty="0">
                <a:cs typeface="Calibri"/>
              </a:rPr>
              <a:t> om </a:t>
            </a:r>
            <a:r>
              <a:rPr lang="en-US" dirty="0" err="1">
                <a:cs typeface="Calibri"/>
              </a:rPr>
              <a:t>hvordan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Vitnemålsportalen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fungerer</a:t>
            </a:r>
            <a:r>
              <a:rPr lang="en-US" dirty="0">
                <a:cs typeface="Calibri"/>
              </a:rPr>
              <a:t>. </a:t>
            </a:r>
            <a:r>
              <a:rPr lang="en-US" dirty="0" err="1">
                <a:cs typeface="Calibri"/>
              </a:rPr>
              <a:t>Hvor</a:t>
            </a:r>
            <a:r>
              <a:rPr lang="en-US" dirty="0">
                <a:cs typeface="Calibri"/>
              </a:rPr>
              <a:t> mange av </a:t>
            </a:r>
            <a:r>
              <a:rPr lang="en-US" dirty="0" err="1">
                <a:cs typeface="Calibri"/>
              </a:rPr>
              <a:t>dere</a:t>
            </a:r>
            <a:r>
              <a:rPr lang="en-US" dirty="0">
                <a:cs typeface="Calibri"/>
              </a:rPr>
              <a:t> har </a:t>
            </a:r>
            <a:r>
              <a:rPr lang="en-US" dirty="0" err="1">
                <a:cs typeface="Calibri"/>
              </a:rPr>
              <a:t>logget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i VP og sett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deres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resultater</a:t>
            </a:r>
            <a:r>
              <a:rPr lang="en-US" dirty="0">
                <a:cs typeface="Calibri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288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I Norge har vi rundt 50 universiteter og høgskoler. Disse har </a:t>
            </a:r>
            <a:r>
              <a:rPr lang="nb-NO" dirty="0"/>
              <a:t>utdanningsresultater 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digitalt lagret. Noen yngre høgskoler har resultater fra 2000 og fremover, mens andre slik som UiO har </a:t>
            </a:r>
            <a:r>
              <a:rPr lang="nb-NO" sz="1200" kern="1200" dirty="0" err="1">
                <a:effectLst/>
                <a:latin typeface="+mn-lt"/>
                <a:ea typeface="+mn-ea"/>
                <a:cs typeface="+mn-cs"/>
              </a:rPr>
              <a:t>etterregistrert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 resultater og er komplette fra 1958.</a:t>
            </a:r>
            <a:r>
              <a:rPr lang="nb-NO" dirty="0"/>
              <a:t> </a:t>
            </a:r>
            <a:endParaRPr lang="en-US" dirty="0"/>
          </a:p>
          <a:p>
            <a:pPr fontAlgn="base"/>
            <a:endParaRPr lang="nb-NO" dirty="0"/>
          </a:p>
          <a:p>
            <a:pPr fontAlgn="base"/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Resultater fra 40 av disse </a:t>
            </a:r>
            <a:r>
              <a:rPr lang="nb-NO" dirty="0"/>
              <a:t>kan hentes ut via Vitnemålsportalen</a:t>
            </a:r>
            <a:r>
              <a:rPr lang="nb-NO" sz="1200" kern="1200" dirty="0">
                <a:effectLst/>
                <a:latin typeface="+mn-lt"/>
                <a:ea typeface="+mn-ea"/>
                <a:cs typeface="+mn-cs"/>
              </a:rPr>
              <a:t>.​</a:t>
            </a:r>
            <a:endParaRPr lang="nb-NO" dirty="0">
              <a:cs typeface="Calibri"/>
            </a:endParaRPr>
          </a:p>
          <a:p>
            <a:pPr fontAlgn="base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0BA129-852A-254B-ABF7-7A2493D9C5E1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218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39827" y="2580630"/>
            <a:ext cx="11127036" cy="782198"/>
          </a:xfrm>
        </p:spPr>
        <p:txBody>
          <a:bodyPr anchor="t" anchorCtr="0"/>
          <a:lstStyle>
            <a:lvl1pPr algn="ctr">
              <a:defRPr sz="48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827" y="3469071"/>
            <a:ext cx="11127036" cy="89236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A1BAA1ED-A65A-0745-B979-4C85A7D75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0524" y="864000"/>
            <a:ext cx="10180468" cy="58198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B1CCF0CD-912D-974A-B3E6-A999CB030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524" y="1923393"/>
            <a:ext cx="10180468" cy="4070607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B8039CC1-A842-9F4C-AE8A-0DB7D7D19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xmlns="" id="{CF2479D8-30CB-9248-B8CC-E0AEAE7CC0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000" y="1537078"/>
            <a:ext cx="10176994" cy="14410"/>
          </a:xfrm>
          <a:prstGeom prst="line">
            <a:avLst/>
          </a:prstGeom>
          <a:ln w="88900">
            <a:solidFill>
              <a:srgbClr val="41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0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A1BAA1ED-A65A-0745-B979-4C85A7D75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0524" y="864000"/>
            <a:ext cx="10180468" cy="58198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B1CCF0CD-912D-974A-B3E6-A999CB030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40524" y="1923393"/>
            <a:ext cx="3231931" cy="4070607"/>
          </a:xfrm>
        </p:spPr>
        <p:txBody>
          <a:bodyPr/>
          <a:lstStyle/>
          <a:p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B8039CC1-A842-9F4C-AE8A-0DB7D7D19F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xmlns="" id="{CF2479D8-30CB-9248-B8CC-E0AEAE7CC03C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000" y="1537078"/>
            <a:ext cx="10176994" cy="14410"/>
          </a:xfrm>
          <a:prstGeom prst="line">
            <a:avLst/>
          </a:prstGeom>
          <a:ln w="88900">
            <a:solidFill>
              <a:srgbClr val="41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xmlns="" id="{44F55A3F-8298-164E-A24F-348C06F5AC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3306" y="1923393"/>
            <a:ext cx="3231931" cy="4070607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xmlns="" id="{A2337805-326A-4C4B-AF20-CC421E2E342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89061" y="1923392"/>
            <a:ext cx="3231931" cy="4070607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Friform 9"/>
          <p:cNvSpPr/>
          <p:nvPr userDrawn="1"/>
        </p:nvSpPr>
        <p:spPr>
          <a:xfrm>
            <a:off x="1308328" y="0"/>
            <a:ext cx="9562642" cy="6858000"/>
          </a:xfrm>
          <a:custGeom>
            <a:avLst/>
            <a:gdLst>
              <a:gd name="connsiteX0" fmla="*/ 1450862 w 9562642"/>
              <a:gd name="connsiteY0" fmla="*/ 0 h 6858000"/>
              <a:gd name="connsiteX1" fmla="*/ 8111780 w 9562642"/>
              <a:gd name="connsiteY1" fmla="*/ 0 h 6858000"/>
              <a:gd name="connsiteX2" fmla="*/ 8162226 w 9562642"/>
              <a:gd name="connsiteY2" fmla="*/ 48096 h 6858000"/>
              <a:gd name="connsiteX3" fmla="*/ 9562642 w 9562642"/>
              <a:gd name="connsiteY3" fmla="*/ 3429000 h 6858000"/>
              <a:gd name="connsiteX4" fmla="*/ 8162226 w 9562642"/>
              <a:gd name="connsiteY4" fmla="*/ 6809905 h 6858000"/>
              <a:gd name="connsiteX5" fmla="*/ 8111780 w 9562642"/>
              <a:gd name="connsiteY5" fmla="*/ 6858000 h 6858000"/>
              <a:gd name="connsiteX6" fmla="*/ 1450862 w 9562642"/>
              <a:gd name="connsiteY6" fmla="*/ 6858000 h 6858000"/>
              <a:gd name="connsiteX7" fmla="*/ 1400417 w 9562642"/>
              <a:gd name="connsiteY7" fmla="*/ 6809905 h 6858000"/>
              <a:gd name="connsiteX8" fmla="*/ 0 w 9562642"/>
              <a:gd name="connsiteY8" fmla="*/ 3429000 h 6858000"/>
              <a:gd name="connsiteX9" fmla="*/ 1400417 w 9562642"/>
              <a:gd name="connsiteY9" fmla="*/ 480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642" h="6858000">
                <a:moveTo>
                  <a:pt x="1450862" y="0"/>
                </a:moveTo>
                <a:lnTo>
                  <a:pt x="8111780" y="0"/>
                </a:lnTo>
                <a:lnTo>
                  <a:pt x="8162226" y="48096"/>
                </a:lnTo>
                <a:cubicBezTo>
                  <a:pt x="9027475" y="913345"/>
                  <a:pt x="9562642" y="2108675"/>
                  <a:pt x="9562642" y="3429000"/>
                </a:cubicBezTo>
                <a:cubicBezTo>
                  <a:pt x="9562642" y="4749326"/>
                  <a:pt x="9027475" y="5944656"/>
                  <a:pt x="8162226" y="6809905"/>
                </a:cubicBezTo>
                <a:lnTo>
                  <a:pt x="8111780" y="6858000"/>
                </a:lnTo>
                <a:lnTo>
                  <a:pt x="1450862" y="6858000"/>
                </a:lnTo>
                <a:lnTo>
                  <a:pt x="1400417" y="6809905"/>
                </a:lnTo>
                <a:cubicBezTo>
                  <a:pt x="535168" y="5944656"/>
                  <a:pt x="0" y="4749326"/>
                  <a:pt x="0" y="3429000"/>
                </a:cubicBezTo>
                <a:cubicBezTo>
                  <a:pt x="0" y="2108675"/>
                  <a:pt x="535168" y="913345"/>
                  <a:pt x="1400417" y="48096"/>
                </a:cubicBezTo>
                <a:close/>
              </a:path>
            </a:pathLst>
          </a:custGeom>
          <a:solidFill>
            <a:srgbClr val="526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08328" y="2701141"/>
            <a:ext cx="9562642" cy="1455718"/>
          </a:xfrm>
        </p:spPr>
        <p:txBody>
          <a:bodyPr anchor="ctr" anchorCtr="0"/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9121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lys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B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Friform 9"/>
          <p:cNvSpPr/>
          <p:nvPr userDrawn="1"/>
        </p:nvSpPr>
        <p:spPr>
          <a:xfrm>
            <a:off x="1308328" y="0"/>
            <a:ext cx="9562642" cy="6858000"/>
          </a:xfrm>
          <a:custGeom>
            <a:avLst/>
            <a:gdLst>
              <a:gd name="connsiteX0" fmla="*/ 1450862 w 9562642"/>
              <a:gd name="connsiteY0" fmla="*/ 0 h 6858000"/>
              <a:gd name="connsiteX1" fmla="*/ 8111780 w 9562642"/>
              <a:gd name="connsiteY1" fmla="*/ 0 h 6858000"/>
              <a:gd name="connsiteX2" fmla="*/ 8162226 w 9562642"/>
              <a:gd name="connsiteY2" fmla="*/ 48096 h 6858000"/>
              <a:gd name="connsiteX3" fmla="*/ 9562642 w 9562642"/>
              <a:gd name="connsiteY3" fmla="*/ 3429000 h 6858000"/>
              <a:gd name="connsiteX4" fmla="*/ 8162226 w 9562642"/>
              <a:gd name="connsiteY4" fmla="*/ 6809905 h 6858000"/>
              <a:gd name="connsiteX5" fmla="*/ 8111780 w 9562642"/>
              <a:gd name="connsiteY5" fmla="*/ 6858000 h 6858000"/>
              <a:gd name="connsiteX6" fmla="*/ 1450862 w 9562642"/>
              <a:gd name="connsiteY6" fmla="*/ 6858000 h 6858000"/>
              <a:gd name="connsiteX7" fmla="*/ 1400417 w 9562642"/>
              <a:gd name="connsiteY7" fmla="*/ 6809905 h 6858000"/>
              <a:gd name="connsiteX8" fmla="*/ 0 w 9562642"/>
              <a:gd name="connsiteY8" fmla="*/ 3429000 h 6858000"/>
              <a:gd name="connsiteX9" fmla="*/ 1400417 w 9562642"/>
              <a:gd name="connsiteY9" fmla="*/ 480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642" h="6858000">
                <a:moveTo>
                  <a:pt x="1450862" y="0"/>
                </a:moveTo>
                <a:lnTo>
                  <a:pt x="8111780" y="0"/>
                </a:lnTo>
                <a:lnTo>
                  <a:pt x="8162226" y="48096"/>
                </a:lnTo>
                <a:cubicBezTo>
                  <a:pt x="9027475" y="913345"/>
                  <a:pt x="9562642" y="2108675"/>
                  <a:pt x="9562642" y="3429000"/>
                </a:cubicBezTo>
                <a:cubicBezTo>
                  <a:pt x="9562642" y="4749326"/>
                  <a:pt x="9027475" y="5944656"/>
                  <a:pt x="8162226" y="6809905"/>
                </a:cubicBezTo>
                <a:lnTo>
                  <a:pt x="8111780" y="6858000"/>
                </a:lnTo>
                <a:lnTo>
                  <a:pt x="1450862" y="6858000"/>
                </a:lnTo>
                <a:lnTo>
                  <a:pt x="1400417" y="6809905"/>
                </a:lnTo>
                <a:cubicBezTo>
                  <a:pt x="535168" y="5944656"/>
                  <a:pt x="0" y="4749326"/>
                  <a:pt x="0" y="3429000"/>
                </a:cubicBezTo>
                <a:cubicBezTo>
                  <a:pt x="0" y="2108675"/>
                  <a:pt x="535168" y="913345"/>
                  <a:pt x="1400417" y="48096"/>
                </a:cubicBezTo>
                <a:close/>
              </a:path>
            </a:pathLst>
          </a:custGeom>
          <a:solidFill>
            <a:srgbClr val="5FC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xmlns="" id="{B3A0ADD9-E8F1-0E45-98B4-D9088F2B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28" y="2701141"/>
            <a:ext cx="9562642" cy="1455718"/>
          </a:xfrm>
        </p:spPr>
        <p:txBody>
          <a:bodyPr anchor="ctr" anchorCtr="0"/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Friform 9"/>
          <p:cNvSpPr/>
          <p:nvPr userDrawn="1"/>
        </p:nvSpPr>
        <p:spPr>
          <a:xfrm>
            <a:off x="1308328" y="0"/>
            <a:ext cx="9562642" cy="6858000"/>
          </a:xfrm>
          <a:custGeom>
            <a:avLst/>
            <a:gdLst>
              <a:gd name="connsiteX0" fmla="*/ 1450862 w 9562642"/>
              <a:gd name="connsiteY0" fmla="*/ 0 h 6858000"/>
              <a:gd name="connsiteX1" fmla="*/ 8111780 w 9562642"/>
              <a:gd name="connsiteY1" fmla="*/ 0 h 6858000"/>
              <a:gd name="connsiteX2" fmla="*/ 8162226 w 9562642"/>
              <a:gd name="connsiteY2" fmla="*/ 48096 h 6858000"/>
              <a:gd name="connsiteX3" fmla="*/ 9562642 w 9562642"/>
              <a:gd name="connsiteY3" fmla="*/ 3429000 h 6858000"/>
              <a:gd name="connsiteX4" fmla="*/ 8162226 w 9562642"/>
              <a:gd name="connsiteY4" fmla="*/ 6809905 h 6858000"/>
              <a:gd name="connsiteX5" fmla="*/ 8111780 w 9562642"/>
              <a:gd name="connsiteY5" fmla="*/ 6858000 h 6858000"/>
              <a:gd name="connsiteX6" fmla="*/ 1450862 w 9562642"/>
              <a:gd name="connsiteY6" fmla="*/ 6858000 h 6858000"/>
              <a:gd name="connsiteX7" fmla="*/ 1400417 w 9562642"/>
              <a:gd name="connsiteY7" fmla="*/ 6809905 h 6858000"/>
              <a:gd name="connsiteX8" fmla="*/ 0 w 9562642"/>
              <a:gd name="connsiteY8" fmla="*/ 3429000 h 6858000"/>
              <a:gd name="connsiteX9" fmla="*/ 1400417 w 9562642"/>
              <a:gd name="connsiteY9" fmla="*/ 480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562642" h="6858000">
                <a:moveTo>
                  <a:pt x="1450862" y="0"/>
                </a:moveTo>
                <a:lnTo>
                  <a:pt x="8111780" y="0"/>
                </a:lnTo>
                <a:lnTo>
                  <a:pt x="8162226" y="48096"/>
                </a:lnTo>
                <a:cubicBezTo>
                  <a:pt x="9027475" y="913345"/>
                  <a:pt x="9562642" y="2108675"/>
                  <a:pt x="9562642" y="3429000"/>
                </a:cubicBezTo>
                <a:cubicBezTo>
                  <a:pt x="9562642" y="4749326"/>
                  <a:pt x="9027475" y="5944656"/>
                  <a:pt x="8162226" y="6809905"/>
                </a:cubicBezTo>
                <a:lnTo>
                  <a:pt x="8111780" y="6858000"/>
                </a:lnTo>
                <a:lnTo>
                  <a:pt x="1450862" y="6858000"/>
                </a:lnTo>
                <a:lnTo>
                  <a:pt x="1400417" y="6809905"/>
                </a:lnTo>
                <a:cubicBezTo>
                  <a:pt x="535168" y="5944656"/>
                  <a:pt x="0" y="4749326"/>
                  <a:pt x="0" y="3429000"/>
                </a:cubicBezTo>
                <a:cubicBezTo>
                  <a:pt x="0" y="2108675"/>
                  <a:pt x="535168" y="913345"/>
                  <a:pt x="1400417" y="48096"/>
                </a:cubicBezTo>
                <a:close/>
              </a:path>
            </a:pathLst>
          </a:custGeom>
          <a:solidFill>
            <a:srgbClr val="D7BD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xmlns="" id="{212CDAE1-1837-7246-B8E6-AB9A1C714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328" y="2701141"/>
            <a:ext cx="9562642" cy="1455718"/>
          </a:xfrm>
        </p:spPr>
        <p:txBody>
          <a:bodyPr anchor="ctr" anchorCtr="0"/>
          <a:lstStyle>
            <a:lvl1pPr algn="ctr"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7200" cy="581986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43997" y="1800000"/>
            <a:ext cx="4860000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61199" y="1800000"/>
            <a:ext cx="4860000" cy="401399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864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spalter med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8" y="864000"/>
            <a:ext cx="10177200" cy="58198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44000" y="1800000"/>
            <a:ext cx="486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43999" y="2658416"/>
            <a:ext cx="4859999" cy="29740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61198" y="1800000"/>
            <a:ext cx="4860000" cy="824400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61198" y="2658416"/>
            <a:ext cx="4994190" cy="2974088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999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og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xmlns="" id="{CD05444D-62A9-7E47-9790-93EB6887C7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4000" y="864000"/>
            <a:ext cx="10176994" cy="583200"/>
          </a:xfrm>
        </p:spPr>
        <p:txBody>
          <a:bodyPr anchor="t" anchorCtr="0"/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71109" y="1800000"/>
            <a:ext cx="7249885" cy="3726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43999" y="1800000"/>
            <a:ext cx="2417657" cy="3726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0C192D5D-B19E-7C4E-A46A-51FDDD71EE9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000" y="1537078"/>
            <a:ext cx="10176994" cy="14410"/>
          </a:xfrm>
          <a:prstGeom prst="line">
            <a:avLst/>
          </a:prstGeom>
          <a:ln w="88900">
            <a:solidFill>
              <a:srgbClr val="41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345C44F4-39AA-1143-BCAC-E8DACC5C6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ed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C1DF5B8-E125-1B4B-AE08-DE7BF5E1AF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4FC957D6-B1F4-A54D-841A-7A24BDFA7C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5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7451016-E929-524B-938C-ACE766C6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37867D3C-D044-2249-935D-B3F1954F65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76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1800000"/>
            <a:ext cx="10176993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0270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37867D3C-D044-2249-935D-B3F1954F65D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innendørs, bord, sitter&#10;&#10;&#10;&#10;Automatisk generert beskrivelse">
            <a:extLst>
              <a:ext uri="{FF2B5EF4-FFF2-40B4-BE49-F238E27FC236}">
                <a16:creationId xmlns:a16="http://schemas.microsoft.com/office/drawing/2014/main" xmlns="" id="{D8D3F8E1-CDF3-D24F-BDF5-1A2D9E9509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xmlns="" id="{8B902B0A-8BBE-4842-8963-E54637F847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43999" y="2309987"/>
            <a:ext cx="5052001" cy="2469832"/>
          </a:xfrm>
        </p:spPr>
        <p:txBody>
          <a:bodyPr/>
          <a:lstStyle>
            <a:lvl1pPr marL="0" indent="0">
              <a:buNone/>
              <a:defRPr sz="3600" i="1"/>
            </a:lvl1pPr>
          </a:lstStyle>
          <a:p>
            <a:r>
              <a:rPr lang="nb-NO" dirty="0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651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4167" cy="6858000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CA7314B9-ED84-D041-8757-1076393F8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1523" y="1773672"/>
            <a:ext cx="4349750" cy="48462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Rediger tekststiler i malen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1C1DF5B8-E125-1B4B-AE08-DE7BF5E1AF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4FC957D6-B1F4-A54D-841A-7A24BDFA7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uten str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BB0B24BB-0C98-5D4E-BA76-CD0447093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936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1800000"/>
            <a:ext cx="10176993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FE9C167-D5F6-5641-BCDF-A3463D063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945" y="4184071"/>
            <a:ext cx="4281056" cy="267392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43C3056-4DFD-8141-94C5-413D9F2221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2 li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BB0B24BB-0C98-5D4E-BA76-CD0447093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118046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2130724"/>
            <a:ext cx="10176993" cy="368327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FE9C167-D5F6-5641-BCDF-A3463D0633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945" y="4184071"/>
            <a:ext cx="4281056" cy="267392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43C3056-4DFD-8141-94C5-413D9F2221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uten strek og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BB0B24BB-0C98-5D4E-BA76-CD0447093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9360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1800000"/>
            <a:ext cx="10176993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43C3056-4DFD-8141-94C5-413D9F222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uten strek og grafikk 2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BB0B24BB-0C98-5D4E-BA76-CD0447093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1267200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2131200"/>
            <a:ext cx="10176993" cy="3752015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043C3056-4DFD-8141-94C5-413D9F222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4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ute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55BF2963-EB71-B04E-B0A7-B2E30F01FA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999" y="1800000"/>
            <a:ext cx="10176993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E704BFC-E065-E04A-B65A-1476C004F1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  <p:cxnSp>
        <p:nvCxnSpPr>
          <p:cNvPr id="6" name="Rett linje 5">
            <a:extLst>
              <a:ext uri="{FF2B5EF4-FFF2-40B4-BE49-F238E27FC236}">
                <a16:creationId xmlns:a16="http://schemas.microsoft.com/office/drawing/2014/main" xmlns="" id="{1305A546-6423-3344-8F55-1B4DB0B3346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000" y="1537078"/>
            <a:ext cx="10176994" cy="14410"/>
          </a:xfrm>
          <a:prstGeom prst="line">
            <a:avLst/>
          </a:prstGeom>
          <a:ln w="88900">
            <a:solidFill>
              <a:srgbClr val="41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27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41E95FCF-5960-D34A-82D9-922A87C752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3999" y="1866900"/>
            <a:ext cx="10176993" cy="3721100"/>
          </a:xfrm>
        </p:spPr>
        <p:txBody>
          <a:bodyPr/>
          <a:lstStyle>
            <a:lvl1pPr>
              <a:defRPr b="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5" name="Bilde 4" descr="Et bilde som inneholder bygning&#10;&#10;&#10;&#10;Automatisk generert beskrivelse">
            <a:extLst>
              <a:ext uri="{FF2B5EF4-FFF2-40B4-BE49-F238E27FC236}">
                <a16:creationId xmlns:a16="http://schemas.microsoft.com/office/drawing/2014/main" xmlns="" id="{9D8D4C83-5EB8-1344-BFE3-C17AC9E4B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095" b="57190"/>
          <a:stretch/>
        </p:blipFill>
        <p:spPr>
          <a:xfrm>
            <a:off x="3257007" y="3429001"/>
            <a:ext cx="8934994" cy="3429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D547C8CF-2CC5-154F-AB39-1ED9928B131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xmlns="" id="{F513FC0D-09E3-764B-8B09-F4469BC4055A}"/>
              </a:ext>
            </a:extLst>
          </p:cNvPr>
          <p:cNvSpPr/>
          <p:nvPr userDrawn="1"/>
        </p:nvSpPr>
        <p:spPr>
          <a:xfrm>
            <a:off x="0" y="0"/>
            <a:ext cx="45011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87766" y="864000"/>
            <a:ext cx="6633226" cy="581986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87766" y="1800000"/>
            <a:ext cx="6633226" cy="4014000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xmlns="" id="{B1CCF0CD-912D-974A-B3E6-A999CB0306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56088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221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9BEE102E-73D9-4E45-83D9-D7F793AA4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hq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0945" y="4184071"/>
            <a:ext cx="4281056" cy="2673929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581986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44000" y="1800000"/>
            <a:ext cx="10176992" cy="41467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cxnSp>
        <p:nvCxnSpPr>
          <p:cNvPr id="9" name="Rett linje 8"/>
          <p:cNvCxnSpPr>
            <a:cxnSpLocks/>
          </p:cNvCxnSpPr>
          <p:nvPr userDrawn="1"/>
        </p:nvCxnSpPr>
        <p:spPr>
          <a:xfrm flipV="1">
            <a:off x="1044000" y="1537078"/>
            <a:ext cx="10176994" cy="14410"/>
          </a:xfrm>
          <a:prstGeom prst="line">
            <a:avLst/>
          </a:prstGeom>
          <a:ln w="88900">
            <a:solidFill>
              <a:srgbClr val="4153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3800" y="6063561"/>
            <a:ext cx="600775" cy="60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85" r:id="rId4"/>
    <p:sldLayoutId id="2147483684" r:id="rId5"/>
    <p:sldLayoutId id="2147483686" r:id="rId6"/>
    <p:sldLayoutId id="2147483676" r:id="rId7"/>
    <p:sldLayoutId id="2147483677" r:id="rId8"/>
    <p:sldLayoutId id="2147483679" r:id="rId9"/>
    <p:sldLayoutId id="2147483680" r:id="rId10"/>
    <p:sldLayoutId id="2147483681" r:id="rId11"/>
    <p:sldLayoutId id="2147483651" r:id="rId12"/>
    <p:sldLayoutId id="2147483659" r:id="rId13"/>
    <p:sldLayoutId id="2147483660" r:id="rId14"/>
    <p:sldLayoutId id="2147483652" r:id="rId15"/>
    <p:sldLayoutId id="2147483653" r:id="rId16"/>
    <p:sldLayoutId id="2147483657" r:id="rId17"/>
    <p:sldLayoutId id="2147483662" r:id="rId18"/>
    <p:sldLayoutId id="2147483675" r:id="rId19"/>
    <p:sldLayoutId id="2147483678" r:id="rId20"/>
    <p:sldLayoutId id="2147483661" r:id="rId21"/>
    <p:sldLayoutId id="2147483687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41536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rgbClr val="41536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41536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1536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41536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rgbClr val="41536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w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wmf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31.png"/><Relationship Id="rId21" Type="http://schemas.openxmlformats.org/officeDocument/2006/relationships/image" Target="../media/image45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9.png"/><Relationship Id="rId10" Type="http://schemas.openxmlformats.org/officeDocument/2006/relationships/image" Target="../media/image42.svg"/><Relationship Id="rId19" Type="http://schemas.openxmlformats.org/officeDocument/2006/relationships/image" Target="../media/image43.png"/><Relationship Id="rId4" Type="http://schemas.openxmlformats.org/officeDocument/2006/relationships/image" Target="../media/image36.sv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1.png"/><Relationship Id="rId11" Type="http://schemas.openxmlformats.org/officeDocument/2006/relationships/image" Target="../media/image28.svg"/><Relationship Id="rId5" Type="http://schemas.openxmlformats.org/officeDocument/2006/relationships/image" Target="../media/image57.svg"/><Relationship Id="rId10" Type="http://schemas.openxmlformats.org/officeDocument/2006/relationships/image" Target="../media/image24.png"/><Relationship Id="rId4" Type="http://schemas.openxmlformats.org/officeDocument/2006/relationships/image" Target="../media/image48.png"/><Relationship Id="rId9" Type="http://schemas.openxmlformats.org/officeDocument/2006/relationships/image" Target="../media/image5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, overvåke&#10;&#10;&#10;&#10;Automatisk generert beskrivelse">
            <a:extLst>
              <a:ext uri="{FF2B5EF4-FFF2-40B4-BE49-F238E27FC236}">
                <a16:creationId xmlns:a16="http://schemas.microsoft.com/office/drawing/2014/main" xmlns="" id="{3BE79EEF-56A6-8E44-A500-85D8F8E99F6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501" y="2631151"/>
            <a:ext cx="3959072" cy="1127687"/>
          </a:xfrm>
          <a:prstGeom prst="rect">
            <a:avLst/>
          </a:prstGeom>
        </p:spPr>
      </p:pic>
      <p:cxnSp>
        <p:nvCxnSpPr>
          <p:cNvPr id="3" name="Rett linje 2">
            <a:extLst>
              <a:ext uri="{FF2B5EF4-FFF2-40B4-BE49-F238E27FC236}">
                <a16:creationId xmlns:a16="http://schemas.microsoft.com/office/drawing/2014/main" xmlns="" id="{B61F9105-54C3-A147-8D66-3374669EF1EA}"/>
              </a:ext>
            </a:extLst>
          </p:cNvPr>
          <p:cNvCxnSpPr/>
          <p:nvPr/>
        </p:nvCxnSpPr>
        <p:spPr>
          <a:xfrm>
            <a:off x="6679871" y="2380951"/>
            <a:ext cx="0" cy="1618528"/>
          </a:xfrm>
          <a:prstGeom prst="line">
            <a:avLst/>
          </a:prstGeom>
          <a:ln>
            <a:solidFill>
              <a:srgbClr val="005A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xmlns="" id="{6DB78BEF-9B98-EE4E-8A33-B64278EC1560}"/>
              </a:ext>
            </a:extLst>
          </p:cNvPr>
          <p:cNvSpPr txBox="1"/>
          <p:nvPr/>
        </p:nvSpPr>
        <p:spPr>
          <a:xfrm>
            <a:off x="7067798" y="2521527"/>
            <a:ext cx="39050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cap="all" dirty="0">
                <a:solidFill>
                  <a:srgbClr val="005A70"/>
                </a:solidFill>
              </a:rPr>
              <a:t>Direktoratet </a:t>
            </a:r>
          </a:p>
          <a:p>
            <a:r>
              <a:rPr lang="nb-NO" sz="2000" cap="all" dirty="0">
                <a:solidFill>
                  <a:srgbClr val="005A70"/>
                </a:solidFill>
              </a:rPr>
              <a:t>for IKT og fellestjenester </a:t>
            </a:r>
          </a:p>
          <a:p>
            <a:r>
              <a:rPr lang="nb-NO" sz="2000" cap="all" dirty="0">
                <a:solidFill>
                  <a:srgbClr val="005A70"/>
                </a:solidFill>
              </a:rPr>
              <a:t>i høyere utdanning </a:t>
            </a:r>
          </a:p>
          <a:p>
            <a:r>
              <a:rPr lang="nb-NO" sz="2000" cap="all" dirty="0">
                <a:solidFill>
                  <a:srgbClr val="005A70"/>
                </a:solidFill>
              </a:rPr>
              <a:t>og forskning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xmlns="" id="{54908DE9-31AC-0E41-92D1-866749233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1672" y="5634680"/>
            <a:ext cx="4310737" cy="999646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nb-NO" dirty="0"/>
              <a:t>Seksjonssjef Marte Holhjem</a:t>
            </a:r>
          </a:p>
          <a:p>
            <a:pPr algn="r">
              <a:lnSpc>
                <a:spcPct val="100000"/>
              </a:lnSpc>
            </a:pPr>
            <a:r>
              <a:rPr lang="nb-NO" dirty="0"/>
              <a:t>marte.holhjem@unit.no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xmlns="" id="{A18BC6B0-2717-48C5-A228-EFC21EEDD433}"/>
              </a:ext>
            </a:extLst>
          </p:cNvPr>
          <p:cNvSpPr txBox="1"/>
          <p:nvPr/>
        </p:nvSpPr>
        <p:spPr>
          <a:xfrm>
            <a:off x="1314354" y="585705"/>
            <a:ext cx="9560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800" dirty="0">
                <a:solidFill>
                  <a:schemeClr val="tx2"/>
                </a:solidFill>
              </a:rPr>
              <a:t>«Effektivisering gjennom digitalisering»</a:t>
            </a:r>
          </a:p>
          <a:p>
            <a:pPr algn="ctr"/>
            <a:r>
              <a:rPr lang="nb-NO" sz="2800" dirty="0">
                <a:solidFill>
                  <a:schemeClr val="tx2"/>
                </a:solidFill>
              </a:rPr>
              <a:t>Nettverksmøte i virksomhetsstyring, DFØ 10. okt 2019</a:t>
            </a:r>
          </a:p>
        </p:txBody>
      </p:sp>
    </p:spTree>
    <p:extLst>
      <p:ext uri="{BB962C8B-B14F-4D97-AF65-F5344CB8AC3E}">
        <p14:creationId xmlns:p14="http://schemas.microsoft.com/office/powerpoint/2010/main" val="16547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56443A35-0D7A-4AB5-B281-9AC1F0814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Vitnemålsportalen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trenger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ikke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fylles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opp</a:t>
            </a:r>
          </a:p>
        </p:txBody>
      </p:sp>
      <p:pic>
        <p:nvPicPr>
          <p:cNvPr id="36" name="Picture 35" descr="\\kant\div-fsat-felles\adbproj\ADB-Prosjekt_2\Vitnemålsbanken\Logo\V_logo.eps">
            <a:extLst>
              <a:ext uri="{FF2B5EF4-FFF2-40B4-BE49-F238E27FC236}">
                <a16:creationId xmlns:a16="http://schemas.microsoft.com/office/drawing/2014/main" xmlns="" id="{60515C26-E13D-4878-99C8-D98FFC98F2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2029" y="4457445"/>
            <a:ext cx="1190992" cy="1332393"/>
          </a:xfrm>
          <a:prstGeom prst="rect">
            <a:avLst/>
          </a:prstGeom>
          <a:noFill/>
        </p:spPr>
      </p:pic>
      <p:pic>
        <p:nvPicPr>
          <p:cNvPr id="43" name="Graphic 7" descr="Court">
            <a:extLst>
              <a:ext uri="{FF2B5EF4-FFF2-40B4-BE49-F238E27FC236}">
                <a16:creationId xmlns:a16="http://schemas.microsoft.com/office/drawing/2014/main" xmlns="" id="{9D14CDB9-6C9B-4993-9CA0-28C53CBBC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165363"/>
            <a:ext cx="454326" cy="459942"/>
          </a:xfrm>
          <a:prstGeom prst="rect">
            <a:avLst/>
          </a:prstGeom>
        </p:spPr>
      </p:pic>
      <p:pic>
        <p:nvPicPr>
          <p:cNvPr id="44" name="Graphic 7" descr="Court">
            <a:extLst>
              <a:ext uri="{FF2B5EF4-FFF2-40B4-BE49-F238E27FC236}">
                <a16:creationId xmlns:a16="http://schemas.microsoft.com/office/drawing/2014/main" xmlns="" id="{56F5CC43-FC15-4C97-85AC-450579118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165363"/>
            <a:ext cx="454326" cy="459942"/>
          </a:xfrm>
          <a:prstGeom prst="rect">
            <a:avLst/>
          </a:prstGeom>
        </p:spPr>
      </p:pic>
      <p:pic>
        <p:nvPicPr>
          <p:cNvPr id="45" name="Graphic 44" descr="Court">
            <a:extLst>
              <a:ext uri="{FF2B5EF4-FFF2-40B4-BE49-F238E27FC236}">
                <a16:creationId xmlns:a16="http://schemas.microsoft.com/office/drawing/2014/main" xmlns="" id="{313D40D6-98ED-4679-917B-0C12D6F5F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2165363"/>
            <a:ext cx="454326" cy="459942"/>
          </a:xfrm>
          <a:prstGeom prst="rect">
            <a:avLst/>
          </a:prstGeom>
        </p:spPr>
      </p:pic>
      <p:pic>
        <p:nvPicPr>
          <p:cNvPr id="46" name="Graphic 7" descr="Court">
            <a:extLst>
              <a:ext uri="{FF2B5EF4-FFF2-40B4-BE49-F238E27FC236}">
                <a16:creationId xmlns:a16="http://schemas.microsoft.com/office/drawing/2014/main" xmlns="" id="{01BAA8DE-0141-44C1-B288-DA332CE38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165363"/>
            <a:ext cx="454326" cy="459942"/>
          </a:xfrm>
          <a:prstGeom prst="rect">
            <a:avLst/>
          </a:prstGeom>
        </p:spPr>
      </p:pic>
      <p:pic>
        <p:nvPicPr>
          <p:cNvPr id="47" name="Graphic 7" descr="Court">
            <a:extLst>
              <a:ext uri="{FF2B5EF4-FFF2-40B4-BE49-F238E27FC236}">
                <a16:creationId xmlns:a16="http://schemas.microsoft.com/office/drawing/2014/main" xmlns="" id="{79486B85-EE8C-439E-B83B-98A117B6B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165363"/>
            <a:ext cx="454326" cy="459942"/>
          </a:xfrm>
          <a:prstGeom prst="rect">
            <a:avLst/>
          </a:prstGeom>
        </p:spPr>
      </p:pic>
      <p:pic>
        <p:nvPicPr>
          <p:cNvPr id="48" name="Graphic 47" descr="Court">
            <a:extLst>
              <a:ext uri="{FF2B5EF4-FFF2-40B4-BE49-F238E27FC236}">
                <a16:creationId xmlns:a16="http://schemas.microsoft.com/office/drawing/2014/main" xmlns="" id="{F696B5AE-32D2-47BE-BE3C-32A24C8C8C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165363"/>
            <a:ext cx="454326" cy="459942"/>
          </a:xfrm>
          <a:prstGeom prst="rect">
            <a:avLst/>
          </a:prstGeom>
        </p:spPr>
      </p:pic>
      <p:pic>
        <p:nvPicPr>
          <p:cNvPr id="72" name="Graphic 7" descr="Court">
            <a:extLst>
              <a:ext uri="{FF2B5EF4-FFF2-40B4-BE49-F238E27FC236}">
                <a16:creationId xmlns:a16="http://schemas.microsoft.com/office/drawing/2014/main" xmlns="" id="{F2AE48AF-F916-4420-A43A-AD848C22B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165363"/>
            <a:ext cx="454326" cy="459942"/>
          </a:xfrm>
          <a:prstGeom prst="rect">
            <a:avLst/>
          </a:prstGeom>
        </p:spPr>
      </p:pic>
      <p:pic>
        <p:nvPicPr>
          <p:cNvPr id="74" name="Graphic 73" descr="Court">
            <a:extLst>
              <a:ext uri="{FF2B5EF4-FFF2-40B4-BE49-F238E27FC236}">
                <a16:creationId xmlns:a16="http://schemas.microsoft.com/office/drawing/2014/main" xmlns="" id="{351DA508-B38D-4A2E-96F0-D2BE56BDE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165363"/>
            <a:ext cx="454326" cy="459942"/>
          </a:xfrm>
          <a:prstGeom prst="rect">
            <a:avLst/>
          </a:prstGeom>
        </p:spPr>
      </p:pic>
      <p:pic>
        <p:nvPicPr>
          <p:cNvPr id="76" name="Graphic 7" descr="Court">
            <a:extLst>
              <a:ext uri="{FF2B5EF4-FFF2-40B4-BE49-F238E27FC236}">
                <a16:creationId xmlns:a16="http://schemas.microsoft.com/office/drawing/2014/main" xmlns="" id="{73139037-1F5D-41E3-8FD7-42556FC7A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165363"/>
            <a:ext cx="454326" cy="459942"/>
          </a:xfrm>
          <a:prstGeom prst="rect">
            <a:avLst/>
          </a:prstGeom>
        </p:spPr>
      </p:pic>
      <p:pic>
        <p:nvPicPr>
          <p:cNvPr id="78" name="Graphic 7" descr="Court">
            <a:extLst>
              <a:ext uri="{FF2B5EF4-FFF2-40B4-BE49-F238E27FC236}">
                <a16:creationId xmlns:a16="http://schemas.microsoft.com/office/drawing/2014/main" xmlns="" id="{227C6961-8D4C-448D-84B2-B972EA512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165363"/>
            <a:ext cx="454326" cy="459942"/>
          </a:xfrm>
          <a:prstGeom prst="rect">
            <a:avLst/>
          </a:prstGeom>
        </p:spPr>
      </p:pic>
      <p:pic>
        <p:nvPicPr>
          <p:cNvPr id="80" name="Graphic 7" descr="Court">
            <a:extLst>
              <a:ext uri="{FF2B5EF4-FFF2-40B4-BE49-F238E27FC236}">
                <a16:creationId xmlns:a16="http://schemas.microsoft.com/office/drawing/2014/main" xmlns="" id="{A92B0BD8-BD53-42CE-946F-4FA9B3160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625305"/>
            <a:ext cx="454326" cy="459942"/>
          </a:xfrm>
          <a:prstGeom prst="rect">
            <a:avLst/>
          </a:prstGeom>
        </p:spPr>
      </p:pic>
      <p:pic>
        <p:nvPicPr>
          <p:cNvPr id="82" name="Graphic 7" descr="Court">
            <a:extLst>
              <a:ext uri="{FF2B5EF4-FFF2-40B4-BE49-F238E27FC236}">
                <a16:creationId xmlns:a16="http://schemas.microsoft.com/office/drawing/2014/main" xmlns="" id="{05FCF77A-CDFA-4655-A938-A0992485A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625305"/>
            <a:ext cx="454326" cy="459942"/>
          </a:xfrm>
          <a:prstGeom prst="rect">
            <a:avLst/>
          </a:prstGeom>
        </p:spPr>
      </p:pic>
      <p:pic>
        <p:nvPicPr>
          <p:cNvPr id="86" name="Graphic 7" descr="Court">
            <a:extLst>
              <a:ext uri="{FF2B5EF4-FFF2-40B4-BE49-F238E27FC236}">
                <a16:creationId xmlns:a16="http://schemas.microsoft.com/office/drawing/2014/main" xmlns="" id="{300285AE-11B7-4D40-B1C2-28FF109DC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625305"/>
            <a:ext cx="454326" cy="459942"/>
          </a:xfrm>
          <a:prstGeom prst="rect">
            <a:avLst/>
          </a:prstGeom>
        </p:spPr>
      </p:pic>
      <p:pic>
        <p:nvPicPr>
          <p:cNvPr id="88" name="Graphic 7" descr="Court">
            <a:extLst>
              <a:ext uri="{FF2B5EF4-FFF2-40B4-BE49-F238E27FC236}">
                <a16:creationId xmlns:a16="http://schemas.microsoft.com/office/drawing/2014/main" xmlns="" id="{4C98DCF4-890E-4941-A904-8F7780ADB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625305"/>
            <a:ext cx="454326" cy="459942"/>
          </a:xfrm>
          <a:prstGeom prst="rect">
            <a:avLst/>
          </a:prstGeom>
        </p:spPr>
      </p:pic>
      <p:pic>
        <p:nvPicPr>
          <p:cNvPr id="90" name="Graphic 7" descr="Court">
            <a:extLst>
              <a:ext uri="{FF2B5EF4-FFF2-40B4-BE49-F238E27FC236}">
                <a16:creationId xmlns:a16="http://schemas.microsoft.com/office/drawing/2014/main" xmlns="" id="{AAA42524-4656-4EF3-9E37-938510AAE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625305"/>
            <a:ext cx="454326" cy="459942"/>
          </a:xfrm>
          <a:prstGeom prst="rect">
            <a:avLst/>
          </a:prstGeom>
        </p:spPr>
      </p:pic>
      <p:pic>
        <p:nvPicPr>
          <p:cNvPr id="92" name="Graphic 7" descr="Court">
            <a:extLst>
              <a:ext uri="{FF2B5EF4-FFF2-40B4-BE49-F238E27FC236}">
                <a16:creationId xmlns:a16="http://schemas.microsoft.com/office/drawing/2014/main" xmlns="" id="{B5E00A6C-F582-49C3-8FEB-9A5DFFDEC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625305"/>
            <a:ext cx="454326" cy="459942"/>
          </a:xfrm>
          <a:prstGeom prst="rect">
            <a:avLst/>
          </a:prstGeom>
        </p:spPr>
      </p:pic>
      <p:pic>
        <p:nvPicPr>
          <p:cNvPr id="94" name="Graphic 93" descr="Court">
            <a:extLst>
              <a:ext uri="{FF2B5EF4-FFF2-40B4-BE49-F238E27FC236}">
                <a16:creationId xmlns:a16="http://schemas.microsoft.com/office/drawing/2014/main" xmlns="" id="{02A0FC04-AB69-41F5-8426-4FDB45CC2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625305"/>
            <a:ext cx="454326" cy="459942"/>
          </a:xfrm>
          <a:prstGeom prst="rect">
            <a:avLst/>
          </a:prstGeom>
        </p:spPr>
      </p:pic>
      <p:pic>
        <p:nvPicPr>
          <p:cNvPr id="96" name="Graphic 7" descr="Court">
            <a:extLst>
              <a:ext uri="{FF2B5EF4-FFF2-40B4-BE49-F238E27FC236}">
                <a16:creationId xmlns:a16="http://schemas.microsoft.com/office/drawing/2014/main" xmlns="" id="{0B488ACB-7CD1-4431-97E2-58C297904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625305"/>
            <a:ext cx="454326" cy="459942"/>
          </a:xfrm>
          <a:prstGeom prst="rect">
            <a:avLst/>
          </a:prstGeom>
        </p:spPr>
      </p:pic>
      <p:pic>
        <p:nvPicPr>
          <p:cNvPr id="98" name="Graphic 7" descr="Court">
            <a:extLst>
              <a:ext uri="{FF2B5EF4-FFF2-40B4-BE49-F238E27FC236}">
                <a16:creationId xmlns:a16="http://schemas.microsoft.com/office/drawing/2014/main" xmlns="" id="{0DA1A26D-DFA6-4959-B649-22E813BDDB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625305"/>
            <a:ext cx="454326" cy="459942"/>
          </a:xfrm>
          <a:prstGeom prst="rect">
            <a:avLst/>
          </a:prstGeom>
        </p:spPr>
      </p:pic>
      <p:pic>
        <p:nvPicPr>
          <p:cNvPr id="100" name="Graphic 7" descr="Court">
            <a:extLst>
              <a:ext uri="{FF2B5EF4-FFF2-40B4-BE49-F238E27FC236}">
                <a16:creationId xmlns:a16="http://schemas.microsoft.com/office/drawing/2014/main" xmlns="" id="{6A11EAE8-F7A1-46F5-8731-C0C4902B5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085247"/>
            <a:ext cx="454326" cy="459942"/>
          </a:xfrm>
          <a:prstGeom prst="rect">
            <a:avLst/>
          </a:prstGeom>
        </p:spPr>
      </p:pic>
      <p:pic>
        <p:nvPicPr>
          <p:cNvPr id="102" name="Graphic 7" descr="Court">
            <a:extLst>
              <a:ext uri="{FF2B5EF4-FFF2-40B4-BE49-F238E27FC236}">
                <a16:creationId xmlns:a16="http://schemas.microsoft.com/office/drawing/2014/main" xmlns="" id="{C6DDC887-7C38-413F-9FC1-28C82208B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085247"/>
            <a:ext cx="454326" cy="459942"/>
          </a:xfrm>
          <a:prstGeom prst="rect">
            <a:avLst/>
          </a:prstGeom>
        </p:spPr>
      </p:pic>
      <p:pic>
        <p:nvPicPr>
          <p:cNvPr id="104" name="Graphic 103" descr="Court">
            <a:extLst>
              <a:ext uri="{FF2B5EF4-FFF2-40B4-BE49-F238E27FC236}">
                <a16:creationId xmlns:a16="http://schemas.microsoft.com/office/drawing/2014/main" xmlns="" id="{A2F58E65-59FB-49FE-938C-7F2C898C5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085247"/>
            <a:ext cx="454326" cy="459942"/>
          </a:xfrm>
          <a:prstGeom prst="rect">
            <a:avLst/>
          </a:prstGeom>
        </p:spPr>
      </p:pic>
      <p:pic>
        <p:nvPicPr>
          <p:cNvPr id="106" name="Graphic 7" descr="Court">
            <a:extLst>
              <a:ext uri="{FF2B5EF4-FFF2-40B4-BE49-F238E27FC236}">
                <a16:creationId xmlns:a16="http://schemas.microsoft.com/office/drawing/2014/main" xmlns="" id="{061D4A39-35BC-4F49-9071-433F574BE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085247"/>
            <a:ext cx="454326" cy="459942"/>
          </a:xfrm>
          <a:prstGeom prst="rect">
            <a:avLst/>
          </a:prstGeom>
        </p:spPr>
      </p:pic>
      <p:pic>
        <p:nvPicPr>
          <p:cNvPr id="108" name="Graphic 7" descr="Court">
            <a:extLst>
              <a:ext uri="{FF2B5EF4-FFF2-40B4-BE49-F238E27FC236}">
                <a16:creationId xmlns:a16="http://schemas.microsoft.com/office/drawing/2014/main" xmlns="" id="{6A0BBA99-53A3-45D0-A4E0-0D8DF5B1A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085247"/>
            <a:ext cx="454326" cy="459942"/>
          </a:xfrm>
          <a:prstGeom prst="rect">
            <a:avLst/>
          </a:prstGeom>
        </p:spPr>
      </p:pic>
      <p:pic>
        <p:nvPicPr>
          <p:cNvPr id="110" name="Graphic 7" descr="Court">
            <a:extLst>
              <a:ext uri="{FF2B5EF4-FFF2-40B4-BE49-F238E27FC236}">
                <a16:creationId xmlns:a16="http://schemas.microsoft.com/office/drawing/2014/main" xmlns="" id="{E8D9B8C8-7546-4B82-8E6B-221F5038B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085247"/>
            <a:ext cx="454326" cy="459942"/>
          </a:xfrm>
          <a:prstGeom prst="rect">
            <a:avLst/>
          </a:prstGeom>
        </p:spPr>
      </p:pic>
      <p:pic>
        <p:nvPicPr>
          <p:cNvPr id="114" name="Graphic 113" descr="Court">
            <a:extLst>
              <a:ext uri="{FF2B5EF4-FFF2-40B4-BE49-F238E27FC236}">
                <a16:creationId xmlns:a16="http://schemas.microsoft.com/office/drawing/2014/main" xmlns="" id="{FC5BD2F8-A0E0-40DB-B63C-C7A0D9BA2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085247"/>
            <a:ext cx="454326" cy="459942"/>
          </a:xfrm>
          <a:prstGeom prst="rect">
            <a:avLst/>
          </a:prstGeom>
        </p:spPr>
      </p:pic>
      <p:pic>
        <p:nvPicPr>
          <p:cNvPr id="116" name="Graphic 7" descr="Court">
            <a:extLst>
              <a:ext uri="{FF2B5EF4-FFF2-40B4-BE49-F238E27FC236}">
                <a16:creationId xmlns:a16="http://schemas.microsoft.com/office/drawing/2014/main" xmlns="" id="{03C343A8-8BB0-461F-ADA7-70664D35F4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085247"/>
            <a:ext cx="454326" cy="459942"/>
          </a:xfrm>
          <a:prstGeom prst="rect">
            <a:avLst/>
          </a:prstGeom>
        </p:spPr>
      </p:pic>
      <p:pic>
        <p:nvPicPr>
          <p:cNvPr id="118" name="Graphic 7" descr="Court">
            <a:extLst>
              <a:ext uri="{FF2B5EF4-FFF2-40B4-BE49-F238E27FC236}">
                <a16:creationId xmlns:a16="http://schemas.microsoft.com/office/drawing/2014/main" xmlns="" id="{2B174C7F-9BB0-4938-A2DA-A695F6401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085247"/>
            <a:ext cx="454326" cy="459942"/>
          </a:xfrm>
          <a:prstGeom prst="rect">
            <a:avLst/>
          </a:prstGeom>
        </p:spPr>
      </p:pic>
      <p:pic>
        <p:nvPicPr>
          <p:cNvPr id="120" name="Graphic 7" descr="Court">
            <a:extLst>
              <a:ext uri="{FF2B5EF4-FFF2-40B4-BE49-F238E27FC236}">
                <a16:creationId xmlns:a16="http://schemas.microsoft.com/office/drawing/2014/main" xmlns="" id="{BD486E8D-FA53-4507-8CBE-D2BC31C9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545189"/>
            <a:ext cx="454326" cy="459942"/>
          </a:xfrm>
          <a:prstGeom prst="rect">
            <a:avLst/>
          </a:prstGeom>
        </p:spPr>
      </p:pic>
      <p:pic>
        <p:nvPicPr>
          <p:cNvPr id="122" name="Graphic 7" descr="Court">
            <a:extLst>
              <a:ext uri="{FF2B5EF4-FFF2-40B4-BE49-F238E27FC236}">
                <a16:creationId xmlns:a16="http://schemas.microsoft.com/office/drawing/2014/main" xmlns="" id="{4BB2DBD4-751A-47B8-B5B8-37B1B8D86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545189"/>
            <a:ext cx="454326" cy="459942"/>
          </a:xfrm>
          <a:prstGeom prst="rect">
            <a:avLst/>
          </a:prstGeom>
        </p:spPr>
      </p:pic>
      <p:pic>
        <p:nvPicPr>
          <p:cNvPr id="124" name="Graphic 123" descr="Court">
            <a:extLst>
              <a:ext uri="{FF2B5EF4-FFF2-40B4-BE49-F238E27FC236}">
                <a16:creationId xmlns:a16="http://schemas.microsoft.com/office/drawing/2014/main" xmlns="" id="{CFCB70ED-F4F7-4605-B353-CBA5015FAE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545189"/>
            <a:ext cx="454326" cy="459942"/>
          </a:xfrm>
          <a:prstGeom prst="rect">
            <a:avLst/>
          </a:prstGeom>
        </p:spPr>
      </p:pic>
      <p:pic>
        <p:nvPicPr>
          <p:cNvPr id="126" name="Graphic 7" descr="Court">
            <a:extLst>
              <a:ext uri="{FF2B5EF4-FFF2-40B4-BE49-F238E27FC236}">
                <a16:creationId xmlns:a16="http://schemas.microsoft.com/office/drawing/2014/main" xmlns="" id="{961D17C0-8C87-4295-9A3A-81B9A4D568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545189"/>
            <a:ext cx="454326" cy="459942"/>
          </a:xfrm>
          <a:prstGeom prst="rect">
            <a:avLst/>
          </a:prstGeom>
        </p:spPr>
      </p:pic>
      <p:pic>
        <p:nvPicPr>
          <p:cNvPr id="128" name="Graphic 7" descr="Court">
            <a:extLst>
              <a:ext uri="{FF2B5EF4-FFF2-40B4-BE49-F238E27FC236}">
                <a16:creationId xmlns:a16="http://schemas.microsoft.com/office/drawing/2014/main" xmlns="" id="{3C7BA427-A42A-4CE8-8BA5-0C99E946AD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545189"/>
            <a:ext cx="454326" cy="459942"/>
          </a:xfrm>
          <a:prstGeom prst="rect">
            <a:avLst/>
          </a:prstGeom>
        </p:spPr>
      </p:pic>
      <p:pic>
        <p:nvPicPr>
          <p:cNvPr id="130" name="Graphic 7" descr="Court">
            <a:extLst>
              <a:ext uri="{FF2B5EF4-FFF2-40B4-BE49-F238E27FC236}">
                <a16:creationId xmlns:a16="http://schemas.microsoft.com/office/drawing/2014/main" xmlns="" id="{1DE30659-8196-4680-B258-4F7D62A68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3545189"/>
            <a:ext cx="454326" cy="459942"/>
          </a:xfrm>
          <a:prstGeom prst="rect">
            <a:avLst/>
          </a:prstGeom>
        </p:spPr>
      </p:pic>
      <p:pic>
        <p:nvPicPr>
          <p:cNvPr id="132" name="Graphic 131" descr="Court">
            <a:extLst>
              <a:ext uri="{FF2B5EF4-FFF2-40B4-BE49-F238E27FC236}">
                <a16:creationId xmlns:a16="http://schemas.microsoft.com/office/drawing/2014/main" xmlns="" id="{B92437CE-3FA3-4F41-8D9F-7B9A9A628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545189"/>
            <a:ext cx="454326" cy="459942"/>
          </a:xfrm>
          <a:prstGeom prst="rect">
            <a:avLst/>
          </a:prstGeom>
        </p:spPr>
      </p:pic>
      <p:pic>
        <p:nvPicPr>
          <p:cNvPr id="134" name="Graphic 7" descr="Court">
            <a:extLst>
              <a:ext uri="{FF2B5EF4-FFF2-40B4-BE49-F238E27FC236}">
                <a16:creationId xmlns:a16="http://schemas.microsoft.com/office/drawing/2014/main" xmlns="" id="{D4BA5EB0-A4FA-419E-B832-7D6CFD3B8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545189"/>
            <a:ext cx="454326" cy="459942"/>
          </a:xfrm>
          <a:prstGeom prst="rect">
            <a:avLst/>
          </a:prstGeom>
        </p:spPr>
      </p:pic>
      <p:pic>
        <p:nvPicPr>
          <p:cNvPr id="136" name="Graphic 7" descr="Court">
            <a:extLst>
              <a:ext uri="{FF2B5EF4-FFF2-40B4-BE49-F238E27FC236}">
                <a16:creationId xmlns:a16="http://schemas.microsoft.com/office/drawing/2014/main" xmlns="" id="{DB8E1ADE-DC13-46DF-B0CA-CEDF5067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545189"/>
            <a:ext cx="454326" cy="459942"/>
          </a:xfrm>
          <a:prstGeom prst="rect">
            <a:avLst/>
          </a:prstGeom>
        </p:spPr>
      </p:pic>
      <p:pic>
        <p:nvPicPr>
          <p:cNvPr id="138" name="Graphic 34" descr="Court">
            <a:extLst>
              <a:ext uri="{FF2B5EF4-FFF2-40B4-BE49-F238E27FC236}">
                <a16:creationId xmlns:a16="http://schemas.microsoft.com/office/drawing/2014/main" xmlns="" id="{E744B29A-1594-428C-BB61-DD74B4B3C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545189"/>
            <a:ext cx="454326" cy="459942"/>
          </a:xfrm>
          <a:prstGeom prst="rect">
            <a:avLst/>
          </a:prstGeom>
        </p:spPr>
      </p:pic>
      <p:pic>
        <p:nvPicPr>
          <p:cNvPr id="140" name="Graphic 7" descr="Court">
            <a:extLst>
              <a:ext uri="{FF2B5EF4-FFF2-40B4-BE49-F238E27FC236}">
                <a16:creationId xmlns:a16="http://schemas.microsoft.com/office/drawing/2014/main" xmlns="" id="{0493368A-76F7-481D-B786-88C78211B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1705421"/>
            <a:ext cx="454326" cy="459942"/>
          </a:xfrm>
          <a:prstGeom prst="rect">
            <a:avLst/>
          </a:prstGeom>
        </p:spPr>
      </p:pic>
      <p:pic>
        <p:nvPicPr>
          <p:cNvPr id="142" name="Graphic 7" descr="Court">
            <a:extLst>
              <a:ext uri="{FF2B5EF4-FFF2-40B4-BE49-F238E27FC236}">
                <a16:creationId xmlns:a16="http://schemas.microsoft.com/office/drawing/2014/main" xmlns="" id="{7C5E51F4-882E-4632-B5C8-6DE0A40F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1705421"/>
            <a:ext cx="454326" cy="459942"/>
          </a:xfrm>
          <a:prstGeom prst="rect">
            <a:avLst/>
          </a:prstGeom>
        </p:spPr>
      </p:pic>
      <p:pic>
        <p:nvPicPr>
          <p:cNvPr id="144" name="Graphic 4" descr="Court">
            <a:extLst>
              <a:ext uri="{FF2B5EF4-FFF2-40B4-BE49-F238E27FC236}">
                <a16:creationId xmlns:a16="http://schemas.microsoft.com/office/drawing/2014/main" xmlns="" id="{4C3BB776-A26B-4B8C-9D35-AC689CED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1705421"/>
            <a:ext cx="454326" cy="459942"/>
          </a:xfrm>
          <a:prstGeom prst="rect">
            <a:avLst/>
          </a:prstGeom>
        </p:spPr>
      </p:pic>
      <p:pic>
        <p:nvPicPr>
          <p:cNvPr id="146" name="Graphic 7" descr="Court">
            <a:extLst>
              <a:ext uri="{FF2B5EF4-FFF2-40B4-BE49-F238E27FC236}">
                <a16:creationId xmlns:a16="http://schemas.microsoft.com/office/drawing/2014/main" xmlns="" id="{857CC5D7-98D9-48CF-BAC2-0FDC7ED99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1705421"/>
            <a:ext cx="454326" cy="459942"/>
          </a:xfrm>
          <a:prstGeom prst="rect">
            <a:avLst/>
          </a:prstGeom>
        </p:spPr>
      </p:pic>
      <p:pic>
        <p:nvPicPr>
          <p:cNvPr id="148" name="Graphic 7" descr="Court">
            <a:extLst>
              <a:ext uri="{FF2B5EF4-FFF2-40B4-BE49-F238E27FC236}">
                <a16:creationId xmlns:a16="http://schemas.microsoft.com/office/drawing/2014/main" xmlns="" id="{6928626A-4CAC-4847-9CDC-6004CFFDC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1705421"/>
            <a:ext cx="454326" cy="459942"/>
          </a:xfrm>
          <a:prstGeom prst="rect">
            <a:avLst/>
          </a:prstGeom>
        </p:spPr>
      </p:pic>
      <p:pic>
        <p:nvPicPr>
          <p:cNvPr id="150" name="Graphic 7" descr="Court">
            <a:extLst>
              <a:ext uri="{FF2B5EF4-FFF2-40B4-BE49-F238E27FC236}">
                <a16:creationId xmlns:a16="http://schemas.microsoft.com/office/drawing/2014/main" xmlns="" id="{8D78AFAD-264E-4BA3-A597-E50A021F6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1705421"/>
            <a:ext cx="454326" cy="459942"/>
          </a:xfrm>
          <a:prstGeom prst="rect">
            <a:avLst/>
          </a:prstGeom>
        </p:spPr>
      </p:pic>
      <p:pic>
        <p:nvPicPr>
          <p:cNvPr id="152" name="Graphic 7" descr="Court">
            <a:extLst>
              <a:ext uri="{FF2B5EF4-FFF2-40B4-BE49-F238E27FC236}">
                <a16:creationId xmlns:a16="http://schemas.microsoft.com/office/drawing/2014/main" xmlns="" id="{19A5F27D-D321-415E-A9DC-81B61A952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1705421"/>
            <a:ext cx="454326" cy="459942"/>
          </a:xfrm>
          <a:prstGeom prst="rect">
            <a:avLst/>
          </a:prstGeom>
        </p:spPr>
      </p:pic>
      <p:pic>
        <p:nvPicPr>
          <p:cNvPr id="154" name="Graphic 9" descr="Court">
            <a:extLst>
              <a:ext uri="{FF2B5EF4-FFF2-40B4-BE49-F238E27FC236}">
                <a16:creationId xmlns:a16="http://schemas.microsoft.com/office/drawing/2014/main" xmlns="" id="{4EE2DB41-C8A8-44B0-AEA7-156953C9B6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1705421"/>
            <a:ext cx="454326" cy="459942"/>
          </a:xfrm>
          <a:prstGeom prst="rect">
            <a:avLst/>
          </a:prstGeom>
        </p:spPr>
      </p:pic>
      <p:pic>
        <p:nvPicPr>
          <p:cNvPr id="156" name="Graphic 7" descr="Court">
            <a:extLst>
              <a:ext uri="{FF2B5EF4-FFF2-40B4-BE49-F238E27FC236}">
                <a16:creationId xmlns:a16="http://schemas.microsoft.com/office/drawing/2014/main" xmlns="" id="{B1E4AD5B-CD99-4071-863A-3389ADAD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1705421"/>
            <a:ext cx="454326" cy="459942"/>
          </a:xfrm>
          <a:prstGeom prst="rect">
            <a:avLst/>
          </a:prstGeom>
        </p:spPr>
      </p:pic>
      <p:pic>
        <p:nvPicPr>
          <p:cNvPr id="158" name="Graphic 7" descr="Court">
            <a:extLst>
              <a:ext uri="{FF2B5EF4-FFF2-40B4-BE49-F238E27FC236}">
                <a16:creationId xmlns:a16="http://schemas.microsoft.com/office/drawing/2014/main" xmlns="" id="{2FCA97F8-2850-484C-82B2-98C533D9D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1705421"/>
            <a:ext cx="454326" cy="459942"/>
          </a:xfrm>
          <a:prstGeom prst="rect">
            <a:avLst/>
          </a:prstGeom>
        </p:spPr>
      </p:pic>
      <p:pic>
        <p:nvPicPr>
          <p:cNvPr id="159" name="Graphic 7" descr="Court">
            <a:extLst>
              <a:ext uri="{FF2B5EF4-FFF2-40B4-BE49-F238E27FC236}">
                <a16:creationId xmlns:a16="http://schemas.microsoft.com/office/drawing/2014/main" xmlns="" id="{46F8D8CD-8163-40F6-BD6D-B9681882C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055" y="2618948"/>
            <a:ext cx="454326" cy="459942"/>
          </a:xfrm>
          <a:prstGeom prst="rect">
            <a:avLst/>
          </a:prstGeom>
        </p:spPr>
      </p:pic>
      <p:pic>
        <p:nvPicPr>
          <p:cNvPr id="160" name="Graphic 7" descr="Court">
            <a:extLst>
              <a:ext uri="{FF2B5EF4-FFF2-40B4-BE49-F238E27FC236}">
                <a16:creationId xmlns:a16="http://schemas.microsoft.com/office/drawing/2014/main" xmlns="" id="{9E9A9F93-05B4-4127-9145-953453505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5757" y="3073873"/>
            <a:ext cx="454326" cy="4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695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kant\div-fsat-felles\adbproj\ADB-Prosjekt_2\Vitnemålsbanken\Logo\V_logo.eps">
            <a:extLst>
              <a:ext uri="{FF2B5EF4-FFF2-40B4-BE49-F238E27FC236}">
                <a16:creationId xmlns:a16="http://schemas.microsoft.com/office/drawing/2014/main" xmlns="" id="{BC24C91E-581A-F348-9D83-C1EE6A44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2029" y="4457445"/>
            <a:ext cx="1190992" cy="1332393"/>
          </a:xfrm>
          <a:prstGeom prst="rect">
            <a:avLst/>
          </a:prstGeom>
          <a:noFill/>
        </p:spPr>
      </p:pic>
      <p:pic>
        <p:nvPicPr>
          <p:cNvPr id="3" name="Graphic 7" descr="Court">
            <a:extLst>
              <a:ext uri="{FF2B5EF4-FFF2-40B4-BE49-F238E27FC236}">
                <a16:creationId xmlns:a16="http://schemas.microsoft.com/office/drawing/2014/main" xmlns="" id="{5471DF29-384A-6445-AE20-8503A773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165363"/>
            <a:ext cx="454326" cy="459942"/>
          </a:xfrm>
          <a:prstGeom prst="rect">
            <a:avLst/>
          </a:prstGeom>
        </p:spPr>
      </p:pic>
      <p:pic>
        <p:nvPicPr>
          <p:cNvPr id="4" name="Graphic 7" descr="Court">
            <a:extLst>
              <a:ext uri="{FF2B5EF4-FFF2-40B4-BE49-F238E27FC236}">
                <a16:creationId xmlns:a16="http://schemas.microsoft.com/office/drawing/2014/main" xmlns="" id="{33B257A4-B7AB-0545-BE11-E1E8F938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165363"/>
            <a:ext cx="454326" cy="459942"/>
          </a:xfrm>
          <a:prstGeom prst="rect">
            <a:avLst/>
          </a:prstGeom>
        </p:spPr>
      </p:pic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xmlns="" id="{3E8DDE36-7ABA-034E-ACCA-DB21CEEC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2165363"/>
            <a:ext cx="454326" cy="459942"/>
          </a:xfrm>
          <a:prstGeom prst="rect">
            <a:avLst/>
          </a:prstGeom>
        </p:spPr>
      </p:pic>
      <p:pic>
        <p:nvPicPr>
          <p:cNvPr id="6" name="Graphic 7" descr="Court">
            <a:extLst>
              <a:ext uri="{FF2B5EF4-FFF2-40B4-BE49-F238E27FC236}">
                <a16:creationId xmlns:a16="http://schemas.microsoft.com/office/drawing/2014/main" xmlns="" id="{3E0E1CBB-1844-A84A-B086-E91FB63E9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165363"/>
            <a:ext cx="454326" cy="459942"/>
          </a:xfrm>
          <a:prstGeom prst="rect">
            <a:avLst/>
          </a:prstGeom>
        </p:spPr>
      </p:pic>
      <p:pic>
        <p:nvPicPr>
          <p:cNvPr id="7" name="Graphic 7" descr="Court">
            <a:extLst>
              <a:ext uri="{FF2B5EF4-FFF2-40B4-BE49-F238E27FC236}">
                <a16:creationId xmlns:a16="http://schemas.microsoft.com/office/drawing/2014/main" xmlns="" id="{959FC70B-449E-9D42-9C56-588F85EE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165363"/>
            <a:ext cx="454326" cy="459942"/>
          </a:xfrm>
          <a:prstGeom prst="rect">
            <a:avLst/>
          </a:prstGeom>
        </p:spPr>
      </p:pic>
      <p:pic>
        <p:nvPicPr>
          <p:cNvPr id="8" name="Graphic 7" descr="Court">
            <a:extLst>
              <a:ext uri="{FF2B5EF4-FFF2-40B4-BE49-F238E27FC236}">
                <a16:creationId xmlns:a16="http://schemas.microsoft.com/office/drawing/2014/main" xmlns="" id="{6FC3DE3F-0CF9-0E42-BE5A-33A55D98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165363"/>
            <a:ext cx="454326" cy="459942"/>
          </a:xfrm>
          <a:prstGeom prst="rect">
            <a:avLst/>
          </a:prstGeom>
        </p:spPr>
      </p:pic>
      <p:pic>
        <p:nvPicPr>
          <p:cNvPr id="9" name="Graphic 7" descr="Court">
            <a:extLst>
              <a:ext uri="{FF2B5EF4-FFF2-40B4-BE49-F238E27FC236}">
                <a16:creationId xmlns:a16="http://schemas.microsoft.com/office/drawing/2014/main" xmlns="" id="{859FC274-424C-964F-B09C-0D1761A7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165363"/>
            <a:ext cx="454326" cy="459942"/>
          </a:xfrm>
          <a:prstGeom prst="rect">
            <a:avLst/>
          </a:prstGeom>
        </p:spPr>
      </p:pic>
      <p:pic>
        <p:nvPicPr>
          <p:cNvPr id="10" name="Graphic 9" descr="Court">
            <a:extLst>
              <a:ext uri="{FF2B5EF4-FFF2-40B4-BE49-F238E27FC236}">
                <a16:creationId xmlns:a16="http://schemas.microsoft.com/office/drawing/2014/main" xmlns="" id="{C1A149E4-0C1B-B24F-8D7D-2F8808B83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165363"/>
            <a:ext cx="454326" cy="459942"/>
          </a:xfrm>
          <a:prstGeom prst="rect">
            <a:avLst/>
          </a:prstGeom>
        </p:spPr>
      </p:pic>
      <p:pic>
        <p:nvPicPr>
          <p:cNvPr id="11" name="Graphic 7" descr="Court">
            <a:extLst>
              <a:ext uri="{FF2B5EF4-FFF2-40B4-BE49-F238E27FC236}">
                <a16:creationId xmlns:a16="http://schemas.microsoft.com/office/drawing/2014/main" xmlns="" id="{EE7CEC8F-23A0-5840-A9EC-DC0D71576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165363"/>
            <a:ext cx="454326" cy="459942"/>
          </a:xfrm>
          <a:prstGeom prst="rect">
            <a:avLst/>
          </a:prstGeom>
        </p:spPr>
      </p:pic>
      <p:pic>
        <p:nvPicPr>
          <p:cNvPr id="12" name="Graphic 7" descr="Court">
            <a:extLst>
              <a:ext uri="{FF2B5EF4-FFF2-40B4-BE49-F238E27FC236}">
                <a16:creationId xmlns:a16="http://schemas.microsoft.com/office/drawing/2014/main" xmlns="" id="{10C93CDD-BD43-B946-AA63-55019405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165363"/>
            <a:ext cx="454326" cy="459942"/>
          </a:xfrm>
          <a:prstGeom prst="rect">
            <a:avLst/>
          </a:prstGeom>
        </p:spPr>
      </p:pic>
      <p:pic>
        <p:nvPicPr>
          <p:cNvPr id="13" name="Graphic 7" descr="Court">
            <a:extLst>
              <a:ext uri="{FF2B5EF4-FFF2-40B4-BE49-F238E27FC236}">
                <a16:creationId xmlns:a16="http://schemas.microsoft.com/office/drawing/2014/main" xmlns="" id="{1114E602-5F99-134F-AC15-89FCAEF0B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625305"/>
            <a:ext cx="454326" cy="459942"/>
          </a:xfrm>
          <a:prstGeom prst="rect">
            <a:avLst/>
          </a:prstGeom>
        </p:spPr>
      </p:pic>
      <p:pic>
        <p:nvPicPr>
          <p:cNvPr id="14" name="Graphic 7" descr="Court">
            <a:extLst>
              <a:ext uri="{FF2B5EF4-FFF2-40B4-BE49-F238E27FC236}">
                <a16:creationId xmlns:a16="http://schemas.microsoft.com/office/drawing/2014/main" xmlns="" id="{D5BB64E2-EFFE-884D-B81B-96F69FEA8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625305"/>
            <a:ext cx="454326" cy="459942"/>
          </a:xfrm>
          <a:prstGeom prst="rect">
            <a:avLst/>
          </a:prstGeom>
        </p:spPr>
      </p:pic>
      <p:pic>
        <p:nvPicPr>
          <p:cNvPr id="15" name="Graphic 14" descr="Court">
            <a:extLst>
              <a:ext uri="{FF2B5EF4-FFF2-40B4-BE49-F238E27FC236}">
                <a16:creationId xmlns:a16="http://schemas.microsoft.com/office/drawing/2014/main" xmlns="" id="{312AFE6A-2417-894E-8615-7242A02FA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66655" y="2625305"/>
            <a:ext cx="454326" cy="459942"/>
          </a:xfrm>
          <a:prstGeom prst="rect">
            <a:avLst/>
          </a:prstGeom>
        </p:spPr>
      </p:pic>
      <p:pic>
        <p:nvPicPr>
          <p:cNvPr id="16" name="Graphic 7" descr="Court">
            <a:extLst>
              <a:ext uri="{FF2B5EF4-FFF2-40B4-BE49-F238E27FC236}">
                <a16:creationId xmlns:a16="http://schemas.microsoft.com/office/drawing/2014/main" xmlns="" id="{B5CC4ADE-0C98-394E-AC76-E128A1851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625305"/>
            <a:ext cx="454326" cy="459942"/>
          </a:xfrm>
          <a:prstGeom prst="rect">
            <a:avLst/>
          </a:prstGeom>
        </p:spPr>
      </p:pic>
      <p:pic>
        <p:nvPicPr>
          <p:cNvPr id="17" name="Graphic 7" descr="Court">
            <a:extLst>
              <a:ext uri="{FF2B5EF4-FFF2-40B4-BE49-F238E27FC236}">
                <a16:creationId xmlns:a16="http://schemas.microsoft.com/office/drawing/2014/main" xmlns="" id="{7DAB69FF-5239-6A41-858B-CFF0FFD35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625305"/>
            <a:ext cx="454326" cy="459942"/>
          </a:xfrm>
          <a:prstGeom prst="rect">
            <a:avLst/>
          </a:prstGeom>
        </p:spPr>
      </p:pic>
      <p:pic>
        <p:nvPicPr>
          <p:cNvPr id="18" name="Graphic 7" descr="Court">
            <a:extLst>
              <a:ext uri="{FF2B5EF4-FFF2-40B4-BE49-F238E27FC236}">
                <a16:creationId xmlns:a16="http://schemas.microsoft.com/office/drawing/2014/main" xmlns="" id="{2774B9A0-E1F0-8D48-805B-F7A8C6A23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625305"/>
            <a:ext cx="454326" cy="459942"/>
          </a:xfrm>
          <a:prstGeom prst="rect">
            <a:avLst/>
          </a:prstGeom>
        </p:spPr>
      </p:pic>
      <p:pic>
        <p:nvPicPr>
          <p:cNvPr id="19" name="Graphic 7" descr="Court">
            <a:extLst>
              <a:ext uri="{FF2B5EF4-FFF2-40B4-BE49-F238E27FC236}">
                <a16:creationId xmlns:a16="http://schemas.microsoft.com/office/drawing/2014/main" xmlns="" id="{79E5252A-F90E-C441-A052-4A93E7F00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625305"/>
            <a:ext cx="454326" cy="459942"/>
          </a:xfrm>
          <a:prstGeom prst="rect">
            <a:avLst/>
          </a:prstGeom>
        </p:spPr>
      </p:pic>
      <p:pic>
        <p:nvPicPr>
          <p:cNvPr id="20" name="Graphic 19" descr="Court">
            <a:extLst>
              <a:ext uri="{FF2B5EF4-FFF2-40B4-BE49-F238E27FC236}">
                <a16:creationId xmlns:a16="http://schemas.microsoft.com/office/drawing/2014/main" xmlns="" id="{D5871E65-82CD-784D-A74A-C06779F2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625305"/>
            <a:ext cx="454326" cy="459942"/>
          </a:xfrm>
          <a:prstGeom prst="rect">
            <a:avLst/>
          </a:prstGeom>
        </p:spPr>
      </p:pic>
      <p:pic>
        <p:nvPicPr>
          <p:cNvPr id="21" name="Graphic 7" descr="Court">
            <a:extLst>
              <a:ext uri="{FF2B5EF4-FFF2-40B4-BE49-F238E27FC236}">
                <a16:creationId xmlns:a16="http://schemas.microsoft.com/office/drawing/2014/main" xmlns="" id="{49DCE9C0-5E7B-7843-878B-05CE91F0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625305"/>
            <a:ext cx="454326" cy="459942"/>
          </a:xfrm>
          <a:prstGeom prst="rect">
            <a:avLst/>
          </a:prstGeom>
        </p:spPr>
      </p:pic>
      <p:pic>
        <p:nvPicPr>
          <p:cNvPr id="22" name="Graphic 7" descr="Court">
            <a:extLst>
              <a:ext uri="{FF2B5EF4-FFF2-40B4-BE49-F238E27FC236}">
                <a16:creationId xmlns:a16="http://schemas.microsoft.com/office/drawing/2014/main" xmlns="" id="{61F85CB8-A1D1-E749-B8DF-F38DF652E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625305"/>
            <a:ext cx="454326" cy="459942"/>
          </a:xfrm>
          <a:prstGeom prst="rect">
            <a:avLst/>
          </a:prstGeom>
        </p:spPr>
      </p:pic>
      <p:pic>
        <p:nvPicPr>
          <p:cNvPr id="23" name="Graphic 7" descr="Court">
            <a:extLst>
              <a:ext uri="{FF2B5EF4-FFF2-40B4-BE49-F238E27FC236}">
                <a16:creationId xmlns:a16="http://schemas.microsoft.com/office/drawing/2014/main" xmlns="" id="{C4681FEB-BB62-DF40-BB6A-48FEED87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085247"/>
            <a:ext cx="454326" cy="459942"/>
          </a:xfrm>
          <a:prstGeom prst="rect">
            <a:avLst/>
          </a:prstGeom>
        </p:spPr>
      </p:pic>
      <p:pic>
        <p:nvPicPr>
          <p:cNvPr id="24" name="Graphic 7" descr="Court">
            <a:extLst>
              <a:ext uri="{FF2B5EF4-FFF2-40B4-BE49-F238E27FC236}">
                <a16:creationId xmlns:a16="http://schemas.microsoft.com/office/drawing/2014/main" xmlns="" id="{A0D261E9-AE5A-EF49-A336-B9A52459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085247"/>
            <a:ext cx="454326" cy="459942"/>
          </a:xfrm>
          <a:prstGeom prst="rect">
            <a:avLst/>
          </a:prstGeom>
        </p:spPr>
      </p:pic>
      <p:pic>
        <p:nvPicPr>
          <p:cNvPr id="25" name="Graphic 24" descr="Court">
            <a:extLst>
              <a:ext uri="{FF2B5EF4-FFF2-40B4-BE49-F238E27FC236}">
                <a16:creationId xmlns:a16="http://schemas.microsoft.com/office/drawing/2014/main" xmlns="" id="{40985A2B-EEF6-7940-9D9B-59330076E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085247"/>
            <a:ext cx="454326" cy="459942"/>
          </a:xfrm>
          <a:prstGeom prst="rect">
            <a:avLst/>
          </a:prstGeom>
        </p:spPr>
      </p:pic>
      <p:pic>
        <p:nvPicPr>
          <p:cNvPr id="26" name="Graphic 7" descr="Court">
            <a:extLst>
              <a:ext uri="{FF2B5EF4-FFF2-40B4-BE49-F238E27FC236}">
                <a16:creationId xmlns:a16="http://schemas.microsoft.com/office/drawing/2014/main" xmlns="" id="{417C96D0-1B9E-9E47-B4D0-2E682D71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085247"/>
            <a:ext cx="454326" cy="459942"/>
          </a:xfrm>
          <a:prstGeom prst="rect">
            <a:avLst/>
          </a:prstGeom>
        </p:spPr>
      </p:pic>
      <p:pic>
        <p:nvPicPr>
          <p:cNvPr id="27" name="Graphic 7" descr="Court">
            <a:extLst>
              <a:ext uri="{FF2B5EF4-FFF2-40B4-BE49-F238E27FC236}">
                <a16:creationId xmlns:a16="http://schemas.microsoft.com/office/drawing/2014/main" xmlns="" id="{B4255949-910F-D640-B14F-46D5E837F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085247"/>
            <a:ext cx="454326" cy="459942"/>
          </a:xfrm>
          <a:prstGeom prst="rect">
            <a:avLst/>
          </a:prstGeom>
        </p:spPr>
      </p:pic>
      <p:pic>
        <p:nvPicPr>
          <p:cNvPr id="28" name="Graphic 7" descr="Court">
            <a:extLst>
              <a:ext uri="{FF2B5EF4-FFF2-40B4-BE49-F238E27FC236}">
                <a16:creationId xmlns:a16="http://schemas.microsoft.com/office/drawing/2014/main" xmlns="" id="{6E47D9AA-E8FA-DF42-99BB-A202DEF5B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085247"/>
            <a:ext cx="454326" cy="459942"/>
          </a:xfrm>
          <a:prstGeom prst="rect">
            <a:avLst/>
          </a:prstGeom>
        </p:spPr>
      </p:pic>
      <p:pic>
        <p:nvPicPr>
          <p:cNvPr id="29" name="Graphic 7" descr="Court">
            <a:extLst>
              <a:ext uri="{FF2B5EF4-FFF2-40B4-BE49-F238E27FC236}">
                <a16:creationId xmlns:a16="http://schemas.microsoft.com/office/drawing/2014/main" xmlns="" id="{3B4ECCE7-3DA7-AD43-A29D-7276751C0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83959" y="3085247"/>
            <a:ext cx="454326" cy="459942"/>
          </a:xfrm>
          <a:prstGeom prst="rect">
            <a:avLst/>
          </a:prstGeom>
        </p:spPr>
      </p:pic>
      <p:pic>
        <p:nvPicPr>
          <p:cNvPr id="30" name="Graphic 29" descr="Court">
            <a:extLst>
              <a:ext uri="{FF2B5EF4-FFF2-40B4-BE49-F238E27FC236}">
                <a16:creationId xmlns:a16="http://schemas.microsoft.com/office/drawing/2014/main" xmlns="" id="{DBA272E0-9ECA-6849-B284-D9A0F9295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085247"/>
            <a:ext cx="454326" cy="459942"/>
          </a:xfrm>
          <a:prstGeom prst="rect">
            <a:avLst/>
          </a:prstGeom>
        </p:spPr>
      </p:pic>
      <p:pic>
        <p:nvPicPr>
          <p:cNvPr id="31" name="Graphic 7" descr="Court">
            <a:extLst>
              <a:ext uri="{FF2B5EF4-FFF2-40B4-BE49-F238E27FC236}">
                <a16:creationId xmlns:a16="http://schemas.microsoft.com/office/drawing/2014/main" xmlns="" id="{7C7DC19D-477E-5447-8282-2923F113E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085247"/>
            <a:ext cx="454326" cy="459942"/>
          </a:xfrm>
          <a:prstGeom prst="rect">
            <a:avLst/>
          </a:prstGeom>
        </p:spPr>
      </p:pic>
      <p:pic>
        <p:nvPicPr>
          <p:cNvPr id="32" name="Graphic 7" descr="Court">
            <a:extLst>
              <a:ext uri="{FF2B5EF4-FFF2-40B4-BE49-F238E27FC236}">
                <a16:creationId xmlns:a16="http://schemas.microsoft.com/office/drawing/2014/main" xmlns="" id="{442E7A41-17F0-AF4E-915C-3C47418B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085247"/>
            <a:ext cx="454326" cy="459942"/>
          </a:xfrm>
          <a:prstGeom prst="rect">
            <a:avLst/>
          </a:prstGeom>
        </p:spPr>
      </p:pic>
      <p:pic>
        <p:nvPicPr>
          <p:cNvPr id="33" name="Graphic 7" descr="Court">
            <a:extLst>
              <a:ext uri="{FF2B5EF4-FFF2-40B4-BE49-F238E27FC236}">
                <a16:creationId xmlns:a16="http://schemas.microsoft.com/office/drawing/2014/main" xmlns="" id="{CF2EEAC6-87E6-C64D-BC10-58F0166A8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545189"/>
            <a:ext cx="454326" cy="459942"/>
          </a:xfrm>
          <a:prstGeom prst="rect">
            <a:avLst/>
          </a:prstGeom>
        </p:spPr>
      </p:pic>
      <p:pic>
        <p:nvPicPr>
          <p:cNvPr id="34" name="Graphic 7" descr="Court">
            <a:extLst>
              <a:ext uri="{FF2B5EF4-FFF2-40B4-BE49-F238E27FC236}">
                <a16:creationId xmlns:a16="http://schemas.microsoft.com/office/drawing/2014/main" xmlns="" id="{AD4DDB32-F0E7-3A4A-833B-A6FF73362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545189"/>
            <a:ext cx="454326" cy="459942"/>
          </a:xfrm>
          <a:prstGeom prst="rect">
            <a:avLst/>
          </a:prstGeom>
        </p:spPr>
      </p:pic>
      <p:pic>
        <p:nvPicPr>
          <p:cNvPr id="35" name="Graphic 34" descr="Court">
            <a:extLst>
              <a:ext uri="{FF2B5EF4-FFF2-40B4-BE49-F238E27FC236}">
                <a16:creationId xmlns:a16="http://schemas.microsoft.com/office/drawing/2014/main" xmlns="" id="{DC1CEBE5-42A3-DA42-A40F-097E3B6B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545189"/>
            <a:ext cx="454326" cy="459942"/>
          </a:xfrm>
          <a:prstGeom prst="rect">
            <a:avLst/>
          </a:prstGeom>
        </p:spPr>
      </p:pic>
      <p:pic>
        <p:nvPicPr>
          <p:cNvPr id="37" name="Graphic 7" descr="Court">
            <a:extLst>
              <a:ext uri="{FF2B5EF4-FFF2-40B4-BE49-F238E27FC236}">
                <a16:creationId xmlns:a16="http://schemas.microsoft.com/office/drawing/2014/main" xmlns="" id="{7AFF072A-2CE0-E546-AC3B-71F23E66E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545189"/>
            <a:ext cx="454326" cy="459942"/>
          </a:xfrm>
          <a:prstGeom prst="rect">
            <a:avLst/>
          </a:prstGeom>
        </p:spPr>
      </p:pic>
      <p:pic>
        <p:nvPicPr>
          <p:cNvPr id="38" name="Graphic 7" descr="Court">
            <a:extLst>
              <a:ext uri="{FF2B5EF4-FFF2-40B4-BE49-F238E27FC236}">
                <a16:creationId xmlns:a16="http://schemas.microsoft.com/office/drawing/2014/main" xmlns="" id="{D049A508-B7A1-BD45-A3A2-12E1B1DB0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545189"/>
            <a:ext cx="454326" cy="459942"/>
          </a:xfrm>
          <a:prstGeom prst="rect">
            <a:avLst/>
          </a:prstGeom>
        </p:spPr>
      </p:pic>
      <p:pic>
        <p:nvPicPr>
          <p:cNvPr id="39" name="Graphic 7" descr="Court">
            <a:extLst>
              <a:ext uri="{FF2B5EF4-FFF2-40B4-BE49-F238E27FC236}">
                <a16:creationId xmlns:a16="http://schemas.microsoft.com/office/drawing/2014/main" xmlns="" id="{C3C5C480-0606-1948-BD4A-F70869750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3545189"/>
            <a:ext cx="454326" cy="459942"/>
          </a:xfrm>
          <a:prstGeom prst="rect">
            <a:avLst/>
          </a:prstGeom>
        </p:spPr>
      </p:pic>
      <p:pic>
        <p:nvPicPr>
          <p:cNvPr id="40" name="Graphic 39" descr="Court">
            <a:extLst>
              <a:ext uri="{FF2B5EF4-FFF2-40B4-BE49-F238E27FC236}">
                <a16:creationId xmlns:a16="http://schemas.microsoft.com/office/drawing/2014/main" xmlns="" id="{3328FA16-69F3-7A42-ACA9-6F9CB7691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545189"/>
            <a:ext cx="454326" cy="459942"/>
          </a:xfrm>
          <a:prstGeom prst="rect">
            <a:avLst/>
          </a:prstGeom>
        </p:spPr>
      </p:pic>
      <p:pic>
        <p:nvPicPr>
          <p:cNvPr id="41" name="Graphic 7" descr="Court">
            <a:extLst>
              <a:ext uri="{FF2B5EF4-FFF2-40B4-BE49-F238E27FC236}">
                <a16:creationId xmlns:a16="http://schemas.microsoft.com/office/drawing/2014/main" xmlns="" id="{F452E5AD-AAA5-E241-A298-1EED66602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545189"/>
            <a:ext cx="454326" cy="459942"/>
          </a:xfrm>
          <a:prstGeom prst="rect">
            <a:avLst/>
          </a:prstGeom>
        </p:spPr>
      </p:pic>
      <p:pic>
        <p:nvPicPr>
          <p:cNvPr id="42" name="Graphic 7" descr="Court">
            <a:extLst>
              <a:ext uri="{FF2B5EF4-FFF2-40B4-BE49-F238E27FC236}">
                <a16:creationId xmlns:a16="http://schemas.microsoft.com/office/drawing/2014/main" xmlns="" id="{CBCD7027-4311-C14F-A2F4-BC49DA05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545189"/>
            <a:ext cx="454326" cy="459942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9F6F893-6E39-0644-A788-FD7ECE03D750}"/>
              </a:ext>
            </a:extLst>
          </p:cNvPr>
          <p:cNvCxnSpPr>
            <a:cxnSpLocks/>
          </p:cNvCxnSpPr>
          <p:nvPr/>
        </p:nvCxnSpPr>
        <p:spPr>
          <a:xfrm>
            <a:off x="2521566" y="5263444"/>
            <a:ext cx="1665394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6" name="Graphic 34" descr="Court">
            <a:extLst>
              <a:ext uri="{FF2B5EF4-FFF2-40B4-BE49-F238E27FC236}">
                <a16:creationId xmlns:a16="http://schemas.microsoft.com/office/drawing/2014/main" xmlns="" id="{DC1CEBE5-42A3-DA42-A40F-097E3B6B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545189"/>
            <a:ext cx="454326" cy="459942"/>
          </a:xfrm>
          <a:prstGeom prst="rect">
            <a:avLst/>
          </a:prstGeom>
        </p:spPr>
      </p:pic>
      <p:cxnSp>
        <p:nvCxnSpPr>
          <p:cNvPr id="53" name="Rett pilkobling 52"/>
          <p:cNvCxnSpPr>
            <a:cxnSpLocks/>
          </p:cNvCxnSpPr>
          <p:nvPr/>
        </p:nvCxnSpPr>
        <p:spPr>
          <a:xfrm>
            <a:off x="3886952" y="3020135"/>
            <a:ext cx="952743" cy="14290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Rett pilkobling 60"/>
          <p:cNvCxnSpPr>
            <a:cxnSpLocks/>
          </p:cNvCxnSpPr>
          <p:nvPr/>
        </p:nvCxnSpPr>
        <p:spPr>
          <a:xfrm flipH="1">
            <a:off x="5202628" y="3454203"/>
            <a:ext cx="508493" cy="9918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66" name="Graphic 7" descr="Court">
            <a:extLst>
              <a:ext uri="{FF2B5EF4-FFF2-40B4-BE49-F238E27FC236}">
                <a16:creationId xmlns:a16="http://schemas.microsoft.com/office/drawing/2014/main" xmlns="" id="{5471DF29-384A-6445-AE20-8503A773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1705421"/>
            <a:ext cx="454326" cy="459942"/>
          </a:xfrm>
          <a:prstGeom prst="rect">
            <a:avLst/>
          </a:prstGeom>
        </p:spPr>
      </p:pic>
      <p:pic>
        <p:nvPicPr>
          <p:cNvPr id="67" name="Graphic 7" descr="Court">
            <a:extLst>
              <a:ext uri="{FF2B5EF4-FFF2-40B4-BE49-F238E27FC236}">
                <a16:creationId xmlns:a16="http://schemas.microsoft.com/office/drawing/2014/main" xmlns="" id="{33B257A4-B7AB-0545-BE11-E1E8F938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1705421"/>
            <a:ext cx="454326" cy="459942"/>
          </a:xfrm>
          <a:prstGeom prst="rect">
            <a:avLst/>
          </a:prstGeom>
        </p:spPr>
      </p:pic>
      <p:pic>
        <p:nvPicPr>
          <p:cNvPr id="68" name="Graphic 4" descr="Court">
            <a:extLst>
              <a:ext uri="{FF2B5EF4-FFF2-40B4-BE49-F238E27FC236}">
                <a16:creationId xmlns:a16="http://schemas.microsoft.com/office/drawing/2014/main" xmlns="" id="{3E8DDE36-7ABA-034E-ACCA-DB21CEEC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1705421"/>
            <a:ext cx="454326" cy="459942"/>
          </a:xfrm>
          <a:prstGeom prst="rect">
            <a:avLst/>
          </a:prstGeom>
        </p:spPr>
      </p:pic>
      <p:pic>
        <p:nvPicPr>
          <p:cNvPr id="69" name="Graphic 7" descr="Court">
            <a:extLst>
              <a:ext uri="{FF2B5EF4-FFF2-40B4-BE49-F238E27FC236}">
                <a16:creationId xmlns:a16="http://schemas.microsoft.com/office/drawing/2014/main" xmlns="" id="{3E0E1CBB-1844-A84A-B086-E91FB63E9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1705421"/>
            <a:ext cx="454326" cy="459942"/>
          </a:xfrm>
          <a:prstGeom prst="rect">
            <a:avLst/>
          </a:prstGeom>
        </p:spPr>
      </p:pic>
      <p:pic>
        <p:nvPicPr>
          <p:cNvPr id="70" name="Graphic 7" descr="Court">
            <a:extLst>
              <a:ext uri="{FF2B5EF4-FFF2-40B4-BE49-F238E27FC236}">
                <a16:creationId xmlns:a16="http://schemas.microsoft.com/office/drawing/2014/main" xmlns="" id="{959FC70B-449E-9D42-9C56-588F85EE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1705421"/>
            <a:ext cx="454326" cy="459942"/>
          </a:xfrm>
          <a:prstGeom prst="rect">
            <a:avLst/>
          </a:prstGeom>
        </p:spPr>
      </p:pic>
      <p:pic>
        <p:nvPicPr>
          <p:cNvPr id="71" name="Graphic 7" descr="Court">
            <a:extLst>
              <a:ext uri="{FF2B5EF4-FFF2-40B4-BE49-F238E27FC236}">
                <a16:creationId xmlns:a16="http://schemas.microsoft.com/office/drawing/2014/main" xmlns="" id="{6FC3DE3F-0CF9-0E42-BE5A-33A55D98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1705421"/>
            <a:ext cx="454326" cy="459942"/>
          </a:xfrm>
          <a:prstGeom prst="rect">
            <a:avLst/>
          </a:prstGeom>
        </p:spPr>
      </p:pic>
      <p:pic>
        <p:nvPicPr>
          <p:cNvPr id="72" name="Graphic 7" descr="Court">
            <a:extLst>
              <a:ext uri="{FF2B5EF4-FFF2-40B4-BE49-F238E27FC236}">
                <a16:creationId xmlns:a16="http://schemas.microsoft.com/office/drawing/2014/main" xmlns="" id="{859FC274-424C-964F-B09C-0D1761A7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1705421"/>
            <a:ext cx="454326" cy="459942"/>
          </a:xfrm>
          <a:prstGeom prst="rect">
            <a:avLst/>
          </a:prstGeom>
        </p:spPr>
      </p:pic>
      <p:pic>
        <p:nvPicPr>
          <p:cNvPr id="73" name="Graphic 9" descr="Court">
            <a:extLst>
              <a:ext uri="{FF2B5EF4-FFF2-40B4-BE49-F238E27FC236}">
                <a16:creationId xmlns:a16="http://schemas.microsoft.com/office/drawing/2014/main" xmlns="" id="{C1A149E4-0C1B-B24F-8D7D-2F8808B83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1705421"/>
            <a:ext cx="454326" cy="459942"/>
          </a:xfrm>
          <a:prstGeom prst="rect">
            <a:avLst/>
          </a:prstGeom>
        </p:spPr>
      </p:pic>
      <p:pic>
        <p:nvPicPr>
          <p:cNvPr id="74" name="Graphic 7" descr="Court">
            <a:extLst>
              <a:ext uri="{FF2B5EF4-FFF2-40B4-BE49-F238E27FC236}">
                <a16:creationId xmlns:a16="http://schemas.microsoft.com/office/drawing/2014/main" xmlns="" id="{EE7CEC8F-23A0-5840-A9EC-DC0D71576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1705421"/>
            <a:ext cx="454326" cy="459942"/>
          </a:xfrm>
          <a:prstGeom prst="rect">
            <a:avLst/>
          </a:prstGeom>
        </p:spPr>
      </p:pic>
      <p:pic>
        <p:nvPicPr>
          <p:cNvPr id="75" name="Graphic 7" descr="Court">
            <a:extLst>
              <a:ext uri="{FF2B5EF4-FFF2-40B4-BE49-F238E27FC236}">
                <a16:creationId xmlns:a16="http://schemas.microsoft.com/office/drawing/2014/main" xmlns="" id="{10C93CDD-BD43-B946-AA63-55019405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1705421"/>
            <a:ext cx="454326" cy="459942"/>
          </a:xfrm>
          <a:prstGeom prst="rect">
            <a:avLst/>
          </a:prstGeom>
        </p:spPr>
      </p:pic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48695179-5A4C-4864-B304-F4B0127C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hente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ut</a:t>
            </a:r>
            <a:r>
              <a:rPr lang="en-US" dirty="0">
                <a:cs typeface="Calibri"/>
              </a:rPr>
              <a:t> data om meg </a:t>
            </a:r>
            <a:r>
              <a:rPr lang="en-US" dirty="0" err="1">
                <a:cs typeface="Calibri"/>
              </a:rPr>
              <a:t>fra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ulike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kilder</a:t>
            </a:r>
            <a:endParaRPr lang="en-US" dirty="0"/>
          </a:p>
        </p:txBody>
      </p:sp>
      <p:pic>
        <p:nvPicPr>
          <p:cNvPr id="59" name="Bilde 58">
            <a:extLst>
              <a:ext uri="{FF2B5EF4-FFF2-40B4-BE49-F238E27FC236}">
                <a16:creationId xmlns:a16="http://schemas.microsoft.com/office/drawing/2014/main" xmlns="" id="{1F240C19-C108-4E00-BFB3-EAB804DFAE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790" y="4545323"/>
            <a:ext cx="1436241" cy="14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3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Bilde 54"/>
          <p:cNvPicPr>
            <a:picLocks noChangeAspect="1"/>
          </p:cNvPicPr>
          <p:nvPr/>
        </p:nvPicPr>
        <p:blipFill rotWithShape="1">
          <a:blip r:embed="rId3"/>
          <a:srcRect b="13883"/>
          <a:stretch/>
        </p:blipFill>
        <p:spPr>
          <a:xfrm>
            <a:off x="3175404" y="-1263403"/>
            <a:ext cx="8867076" cy="7953292"/>
          </a:xfrm>
          <a:prstGeom prst="rect">
            <a:avLst/>
          </a:prstGeom>
        </p:spPr>
      </p:pic>
      <p:sp>
        <p:nvSpPr>
          <p:cNvPr id="5" name="Title 45">
            <a:extLst>
              <a:ext uri="{FF2B5EF4-FFF2-40B4-BE49-F238E27FC236}">
                <a16:creationId xmlns:a16="http://schemas.microsoft.com/office/drawing/2014/main" xmlns="" id="{9A2ED926-68B5-4B3A-91A3-0C6CBC1D104D}"/>
              </a:ext>
            </a:extLst>
          </p:cNvPr>
          <p:cNvSpPr txBox="1">
            <a:spLocks/>
          </p:cNvSpPr>
          <p:nvPr/>
        </p:nvSpPr>
        <p:spPr>
          <a:xfrm>
            <a:off x="733555" y="864000"/>
            <a:ext cx="2444105" cy="1428652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4153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err="1">
                <a:cs typeface="Calibri"/>
              </a:rPr>
              <a:t>Jeg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finner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alle</a:t>
            </a:r>
            <a:r>
              <a:rPr lang="en-US" dirty="0">
                <a:cs typeface="Calibri"/>
              </a:rPr>
              <a:t> mine </a:t>
            </a:r>
            <a:r>
              <a:rPr lang="en-US" dirty="0" err="1">
                <a:cs typeface="Calibri"/>
              </a:rPr>
              <a:t>resultater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samlet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på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ett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sted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01835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\kant\div-fsat-felles\adbproj\ADB-Prosjekt_2\Vitnemålsbanken\Logo\V_logo.eps">
            <a:extLst>
              <a:ext uri="{FF2B5EF4-FFF2-40B4-BE49-F238E27FC236}">
                <a16:creationId xmlns:a16="http://schemas.microsoft.com/office/drawing/2014/main" xmlns="" id="{BC24C91E-581A-F348-9D83-C1EE6A44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82029" y="4457445"/>
            <a:ext cx="1190992" cy="1332393"/>
          </a:xfrm>
          <a:prstGeom prst="rect">
            <a:avLst/>
          </a:prstGeom>
          <a:noFill/>
        </p:spPr>
      </p:pic>
      <p:pic>
        <p:nvPicPr>
          <p:cNvPr id="3" name="Graphic 7" descr="Court">
            <a:extLst>
              <a:ext uri="{FF2B5EF4-FFF2-40B4-BE49-F238E27FC236}">
                <a16:creationId xmlns:a16="http://schemas.microsoft.com/office/drawing/2014/main" xmlns="" id="{5471DF29-384A-6445-AE20-8503A773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165363"/>
            <a:ext cx="454326" cy="459942"/>
          </a:xfrm>
          <a:prstGeom prst="rect">
            <a:avLst/>
          </a:prstGeom>
        </p:spPr>
      </p:pic>
      <p:pic>
        <p:nvPicPr>
          <p:cNvPr id="4" name="Graphic 7" descr="Court">
            <a:extLst>
              <a:ext uri="{FF2B5EF4-FFF2-40B4-BE49-F238E27FC236}">
                <a16:creationId xmlns:a16="http://schemas.microsoft.com/office/drawing/2014/main" xmlns="" id="{33B257A4-B7AB-0545-BE11-E1E8F938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165363"/>
            <a:ext cx="454326" cy="459942"/>
          </a:xfrm>
          <a:prstGeom prst="rect">
            <a:avLst/>
          </a:prstGeom>
        </p:spPr>
      </p:pic>
      <p:pic>
        <p:nvPicPr>
          <p:cNvPr id="5" name="Graphic 4" descr="Court">
            <a:extLst>
              <a:ext uri="{FF2B5EF4-FFF2-40B4-BE49-F238E27FC236}">
                <a16:creationId xmlns:a16="http://schemas.microsoft.com/office/drawing/2014/main" xmlns="" id="{3E8DDE36-7ABA-034E-ACCA-DB21CEEC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2165363"/>
            <a:ext cx="454326" cy="459942"/>
          </a:xfrm>
          <a:prstGeom prst="rect">
            <a:avLst/>
          </a:prstGeom>
        </p:spPr>
      </p:pic>
      <p:pic>
        <p:nvPicPr>
          <p:cNvPr id="6" name="Graphic 7" descr="Court">
            <a:extLst>
              <a:ext uri="{FF2B5EF4-FFF2-40B4-BE49-F238E27FC236}">
                <a16:creationId xmlns:a16="http://schemas.microsoft.com/office/drawing/2014/main" xmlns="" id="{3E0E1CBB-1844-A84A-B086-E91FB63E9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165363"/>
            <a:ext cx="454326" cy="459942"/>
          </a:xfrm>
          <a:prstGeom prst="rect">
            <a:avLst/>
          </a:prstGeom>
        </p:spPr>
      </p:pic>
      <p:pic>
        <p:nvPicPr>
          <p:cNvPr id="7" name="Graphic 7" descr="Court">
            <a:extLst>
              <a:ext uri="{FF2B5EF4-FFF2-40B4-BE49-F238E27FC236}">
                <a16:creationId xmlns:a16="http://schemas.microsoft.com/office/drawing/2014/main" xmlns="" id="{959FC70B-449E-9D42-9C56-588F85EE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165363"/>
            <a:ext cx="454326" cy="459942"/>
          </a:xfrm>
          <a:prstGeom prst="rect">
            <a:avLst/>
          </a:prstGeom>
        </p:spPr>
      </p:pic>
      <p:pic>
        <p:nvPicPr>
          <p:cNvPr id="8" name="Graphic 7" descr="Court">
            <a:extLst>
              <a:ext uri="{FF2B5EF4-FFF2-40B4-BE49-F238E27FC236}">
                <a16:creationId xmlns:a16="http://schemas.microsoft.com/office/drawing/2014/main" xmlns="" id="{6FC3DE3F-0CF9-0E42-BE5A-33A55D98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165363"/>
            <a:ext cx="454326" cy="459942"/>
          </a:xfrm>
          <a:prstGeom prst="rect">
            <a:avLst/>
          </a:prstGeom>
        </p:spPr>
      </p:pic>
      <p:pic>
        <p:nvPicPr>
          <p:cNvPr id="9" name="Graphic 7" descr="Court">
            <a:extLst>
              <a:ext uri="{FF2B5EF4-FFF2-40B4-BE49-F238E27FC236}">
                <a16:creationId xmlns:a16="http://schemas.microsoft.com/office/drawing/2014/main" xmlns="" id="{859FC274-424C-964F-B09C-0D1761A7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165363"/>
            <a:ext cx="454326" cy="459942"/>
          </a:xfrm>
          <a:prstGeom prst="rect">
            <a:avLst/>
          </a:prstGeom>
        </p:spPr>
      </p:pic>
      <p:pic>
        <p:nvPicPr>
          <p:cNvPr id="10" name="Graphic 9" descr="Court">
            <a:extLst>
              <a:ext uri="{FF2B5EF4-FFF2-40B4-BE49-F238E27FC236}">
                <a16:creationId xmlns:a16="http://schemas.microsoft.com/office/drawing/2014/main" xmlns="" id="{C1A149E4-0C1B-B24F-8D7D-2F8808B83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165363"/>
            <a:ext cx="454326" cy="459942"/>
          </a:xfrm>
          <a:prstGeom prst="rect">
            <a:avLst/>
          </a:prstGeom>
        </p:spPr>
      </p:pic>
      <p:pic>
        <p:nvPicPr>
          <p:cNvPr id="11" name="Graphic 7" descr="Court">
            <a:extLst>
              <a:ext uri="{FF2B5EF4-FFF2-40B4-BE49-F238E27FC236}">
                <a16:creationId xmlns:a16="http://schemas.microsoft.com/office/drawing/2014/main" xmlns="" id="{EE7CEC8F-23A0-5840-A9EC-DC0D71576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165363"/>
            <a:ext cx="454326" cy="459942"/>
          </a:xfrm>
          <a:prstGeom prst="rect">
            <a:avLst/>
          </a:prstGeom>
        </p:spPr>
      </p:pic>
      <p:pic>
        <p:nvPicPr>
          <p:cNvPr id="12" name="Graphic 7" descr="Court">
            <a:extLst>
              <a:ext uri="{FF2B5EF4-FFF2-40B4-BE49-F238E27FC236}">
                <a16:creationId xmlns:a16="http://schemas.microsoft.com/office/drawing/2014/main" xmlns="" id="{10C93CDD-BD43-B946-AA63-55019405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165363"/>
            <a:ext cx="454326" cy="459942"/>
          </a:xfrm>
          <a:prstGeom prst="rect">
            <a:avLst/>
          </a:prstGeom>
        </p:spPr>
      </p:pic>
      <p:pic>
        <p:nvPicPr>
          <p:cNvPr id="13" name="Graphic 7" descr="Court">
            <a:extLst>
              <a:ext uri="{FF2B5EF4-FFF2-40B4-BE49-F238E27FC236}">
                <a16:creationId xmlns:a16="http://schemas.microsoft.com/office/drawing/2014/main" xmlns="" id="{1114E602-5F99-134F-AC15-89FCAEF0B6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2625305"/>
            <a:ext cx="454326" cy="459942"/>
          </a:xfrm>
          <a:prstGeom prst="rect">
            <a:avLst/>
          </a:prstGeom>
        </p:spPr>
      </p:pic>
      <p:pic>
        <p:nvPicPr>
          <p:cNvPr id="14" name="Graphic 7" descr="Court">
            <a:extLst>
              <a:ext uri="{FF2B5EF4-FFF2-40B4-BE49-F238E27FC236}">
                <a16:creationId xmlns:a16="http://schemas.microsoft.com/office/drawing/2014/main" xmlns="" id="{D5BB64E2-EFFE-884D-B81B-96F69FEA8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2625305"/>
            <a:ext cx="454326" cy="459942"/>
          </a:xfrm>
          <a:prstGeom prst="rect">
            <a:avLst/>
          </a:prstGeom>
        </p:spPr>
      </p:pic>
      <p:pic>
        <p:nvPicPr>
          <p:cNvPr id="15" name="Graphic 14" descr="Court">
            <a:extLst>
              <a:ext uri="{FF2B5EF4-FFF2-40B4-BE49-F238E27FC236}">
                <a16:creationId xmlns:a16="http://schemas.microsoft.com/office/drawing/2014/main" xmlns="" id="{312AFE6A-2417-894E-8615-7242A02FA0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66655" y="2625305"/>
            <a:ext cx="454326" cy="459942"/>
          </a:xfrm>
          <a:prstGeom prst="rect">
            <a:avLst/>
          </a:prstGeom>
        </p:spPr>
      </p:pic>
      <p:pic>
        <p:nvPicPr>
          <p:cNvPr id="16" name="Graphic 7" descr="Court">
            <a:extLst>
              <a:ext uri="{FF2B5EF4-FFF2-40B4-BE49-F238E27FC236}">
                <a16:creationId xmlns:a16="http://schemas.microsoft.com/office/drawing/2014/main" xmlns="" id="{B5CC4ADE-0C98-394E-AC76-E128A1851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2625305"/>
            <a:ext cx="454326" cy="459942"/>
          </a:xfrm>
          <a:prstGeom prst="rect">
            <a:avLst/>
          </a:prstGeom>
        </p:spPr>
      </p:pic>
      <p:pic>
        <p:nvPicPr>
          <p:cNvPr id="17" name="Graphic 7" descr="Court">
            <a:extLst>
              <a:ext uri="{FF2B5EF4-FFF2-40B4-BE49-F238E27FC236}">
                <a16:creationId xmlns:a16="http://schemas.microsoft.com/office/drawing/2014/main" xmlns="" id="{7DAB69FF-5239-6A41-858B-CFF0FFD355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2625305"/>
            <a:ext cx="454326" cy="459942"/>
          </a:xfrm>
          <a:prstGeom prst="rect">
            <a:avLst/>
          </a:prstGeom>
        </p:spPr>
      </p:pic>
      <p:pic>
        <p:nvPicPr>
          <p:cNvPr id="18" name="Graphic 7" descr="Court">
            <a:extLst>
              <a:ext uri="{FF2B5EF4-FFF2-40B4-BE49-F238E27FC236}">
                <a16:creationId xmlns:a16="http://schemas.microsoft.com/office/drawing/2014/main" xmlns="" id="{2774B9A0-E1F0-8D48-805B-F7A8C6A236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2625305"/>
            <a:ext cx="454326" cy="459942"/>
          </a:xfrm>
          <a:prstGeom prst="rect">
            <a:avLst/>
          </a:prstGeom>
        </p:spPr>
      </p:pic>
      <p:pic>
        <p:nvPicPr>
          <p:cNvPr id="19" name="Graphic 7" descr="Court">
            <a:extLst>
              <a:ext uri="{FF2B5EF4-FFF2-40B4-BE49-F238E27FC236}">
                <a16:creationId xmlns:a16="http://schemas.microsoft.com/office/drawing/2014/main" xmlns="" id="{79E5252A-F90E-C441-A052-4A93E7F00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2625305"/>
            <a:ext cx="454326" cy="459942"/>
          </a:xfrm>
          <a:prstGeom prst="rect">
            <a:avLst/>
          </a:prstGeom>
        </p:spPr>
      </p:pic>
      <p:pic>
        <p:nvPicPr>
          <p:cNvPr id="20" name="Graphic 19" descr="Court">
            <a:extLst>
              <a:ext uri="{FF2B5EF4-FFF2-40B4-BE49-F238E27FC236}">
                <a16:creationId xmlns:a16="http://schemas.microsoft.com/office/drawing/2014/main" xmlns="" id="{D5871E65-82CD-784D-A74A-C06779F2B5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2625305"/>
            <a:ext cx="454326" cy="459942"/>
          </a:xfrm>
          <a:prstGeom prst="rect">
            <a:avLst/>
          </a:prstGeom>
        </p:spPr>
      </p:pic>
      <p:pic>
        <p:nvPicPr>
          <p:cNvPr id="21" name="Graphic 7" descr="Court">
            <a:extLst>
              <a:ext uri="{FF2B5EF4-FFF2-40B4-BE49-F238E27FC236}">
                <a16:creationId xmlns:a16="http://schemas.microsoft.com/office/drawing/2014/main" xmlns="" id="{49DCE9C0-5E7B-7843-878B-05CE91F09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2625305"/>
            <a:ext cx="454326" cy="459942"/>
          </a:xfrm>
          <a:prstGeom prst="rect">
            <a:avLst/>
          </a:prstGeom>
        </p:spPr>
      </p:pic>
      <p:pic>
        <p:nvPicPr>
          <p:cNvPr id="22" name="Graphic 7" descr="Court">
            <a:extLst>
              <a:ext uri="{FF2B5EF4-FFF2-40B4-BE49-F238E27FC236}">
                <a16:creationId xmlns:a16="http://schemas.microsoft.com/office/drawing/2014/main" xmlns="" id="{61F85CB8-A1D1-E749-B8DF-F38DF652E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2625305"/>
            <a:ext cx="454326" cy="459942"/>
          </a:xfrm>
          <a:prstGeom prst="rect">
            <a:avLst/>
          </a:prstGeom>
        </p:spPr>
      </p:pic>
      <p:pic>
        <p:nvPicPr>
          <p:cNvPr id="23" name="Graphic 7" descr="Court">
            <a:extLst>
              <a:ext uri="{FF2B5EF4-FFF2-40B4-BE49-F238E27FC236}">
                <a16:creationId xmlns:a16="http://schemas.microsoft.com/office/drawing/2014/main" xmlns="" id="{C4681FEB-BB62-DF40-BB6A-48FEED87DA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085247"/>
            <a:ext cx="454326" cy="459942"/>
          </a:xfrm>
          <a:prstGeom prst="rect">
            <a:avLst/>
          </a:prstGeom>
        </p:spPr>
      </p:pic>
      <p:pic>
        <p:nvPicPr>
          <p:cNvPr id="24" name="Graphic 7" descr="Court">
            <a:extLst>
              <a:ext uri="{FF2B5EF4-FFF2-40B4-BE49-F238E27FC236}">
                <a16:creationId xmlns:a16="http://schemas.microsoft.com/office/drawing/2014/main" xmlns="" id="{A0D261E9-AE5A-EF49-A336-B9A524598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085247"/>
            <a:ext cx="454326" cy="459942"/>
          </a:xfrm>
          <a:prstGeom prst="rect">
            <a:avLst/>
          </a:prstGeom>
        </p:spPr>
      </p:pic>
      <p:pic>
        <p:nvPicPr>
          <p:cNvPr id="25" name="Graphic 24" descr="Court">
            <a:extLst>
              <a:ext uri="{FF2B5EF4-FFF2-40B4-BE49-F238E27FC236}">
                <a16:creationId xmlns:a16="http://schemas.microsoft.com/office/drawing/2014/main" xmlns="" id="{40985A2B-EEF6-7940-9D9B-59330076E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085247"/>
            <a:ext cx="454326" cy="459942"/>
          </a:xfrm>
          <a:prstGeom prst="rect">
            <a:avLst/>
          </a:prstGeom>
        </p:spPr>
      </p:pic>
      <p:pic>
        <p:nvPicPr>
          <p:cNvPr id="26" name="Graphic 7" descr="Court">
            <a:extLst>
              <a:ext uri="{FF2B5EF4-FFF2-40B4-BE49-F238E27FC236}">
                <a16:creationId xmlns:a16="http://schemas.microsoft.com/office/drawing/2014/main" xmlns="" id="{417C96D0-1B9E-9E47-B4D0-2E682D71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085247"/>
            <a:ext cx="454326" cy="459942"/>
          </a:xfrm>
          <a:prstGeom prst="rect">
            <a:avLst/>
          </a:prstGeom>
        </p:spPr>
      </p:pic>
      <p:pic>
        <p:nvPicPr>
          <p:cNvPr id="27" name="Graphic 7" descr="Court">
            <a:extLst>
              <a:ext uri="{FF2B5EF4-FFF2-40B4-BE49-F238E27FC236}">
                <a16:creationId xmlns:a16="http://schemas.microsoft.com/office/drawing/2014/main" xmlns="" id="{B4255949-910F-D640-B14F-46D5E837F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085247"/>
            <a:ext cx="454326" cy="459942"/>
          </a:xfrm>
          <a:prstGeom prst="rect">
            <a:avLst/>
          </a:prstGeom>
        </p:spPr>
      </p:pic>
      <p:pic>
        <p:nvPicPr>
          <p:cNvPr id="28" name="Graphic 7" descr="Court">
            <a:extLst>
              <a:ext uri="{FF2B5EF4-FFF2-40B4-BE49-F238E27FC236}">
                <a16:creationId xmlns:a16="http://schemas.microsoft.com/office/drawing/2014/main" xmlns="" id="{6E47D9AA-E8FA-DF42-99BB-A202DEF5B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085247"/>
            <a:ext cx="454326" cy="459942"/>
          </a:xfrm>
          <a:prstGeom prst="rect">
            <a:avLst/>
          </a:prstGeom>
        </p:spPr>
      </p:pic>
      <p:pic>
        <p:nvPicPr>
          <p:cNvPr id="29" name="Graphic 7" descr="Court">
            <a:extLst>
              <a:ext uri="{FF2B5EF4-FFF2-40B4-BE49-F238E27FC236}">
                <a16:creationId xmlns:a16="http://schemas.microsoft.com/office/drawing/2014/main" xmlns="" id="{3B4ECCE7-3DA7-AD43-A29D-7276751C0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483959" y="3085247"/>
            <a:ext cx="454326" cy="459942"/>
          </a:xfrm>
          <a:prstGeom prst="rect">
            <a:avLst/>
          </a:prstGeom>
        </p:spPr>
      </p:pic>
      <p:pic>
        <p:nvPicPr>
          <p:cNvPr id="30" name="Graphic 29" descr="Court">
            <a:extLst>
              <a:ext uri="{FF2B5EF4-FFF2-40B4-BE49-F238E27FC236}">
                <a16:creationId xmlns:a16="http://schemas.microsoft.com/office/drawing/2014/main" xmlns="" id="{DBA272E0-9ECA-6849-B284-D9A0F9295B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085247"/>
            <a:ext cx="454326" cy="459942"/>
          </a:xfrm>
          <a:prstGeom prst="rect">
            <a:avLst/>
          </a:prstGeom>
        </p:spPr>
      </p:pic>
      <p:pic>
        <p:nvPicPr>
          <p:cNvPr id="31" name="Graphic 7" descr="Court">
            <a:extLst>
              <a:ext uri="{FF2B5EF4-FFF2-40B4-BE49-F238E27FC236}">
                <a16:creationId xmlns:a16="http://schemas.microsoft.com/office/drawing/2014/main" xmlns="" id="{7C7DC19D-477E-5447-8282-2923F113E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085247"/>
            <a:ext cx="454326" cy="459942"/>
          </a:xfrm>
          <a:prstGeom prst="rect">
            <a:avLst/>
          </a:prstGeom>
        </p:spPr>
      </p:pic>
      <p:pic>
        <p:nvPicPr>
          <p:cNvPr id="32" name="Graphic 7" descr="Court">
            <a:extLst>
              <a:ext uri="{FF2B5EF4-FFF2-40B4-BE49-F238E27FC236}">
                <a16:creationId xmlns:a16="http://schemas.microsoft.com/office/drawing/2014/main" xmlns="" id="{442E7A41-17F0-AF4E-915C-3C47418B0B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085247"/>
            <a:ext cx="454326" cy="459942"/>
          </a:xfrm>
          <a:prstGeom prst="rect">
            <a:avLst/>
          </a:prstGeom>
        </p:spPr>
      </p:pic>
      <p:pic>
        <p:nvPicPr>
          <p:cNvPr id="33" name="Graphic 7" descr="Court">
            <a:extLst>
              <a:ext uri="{FF2B5EF4-FFF2-40B4-BE49-F238E27FC236}">
                <a16:creationId xmlns:a16="http://schemas.microsoft.com/office/drawing/2014/main" xmlns="" id="{CF2EEAC6-87E6-C64D-BC10-58F0166A8F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3545189"/>
            <a:ext cx="454326" cy="459942"/>
          </a:xfrm>
          <a:prstGeom prst="rect">
            <a:avLst/>
          </a:prstGeom>
        </p:spPr>
      </p:pic>
      <p:pic>
        <p:nvPicPr>
          <p:cNvPr id="34" name="Graphic 7" descr="Court">
            <a:extLst>
              <a:ext uri="{FF2B5EF4-FFF2-40B4-BE49-F238E27FC236}">
                <a16:creationId xmlns:a16="http://schemas.microsoft.com/office/drawing/2014/main" xmlns="" id="{AD4DDB32-F0E7-3A4A-833B-A6FF733626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3545189"/>
            <a:ext cx="454326" cy="459942"/>
          </a:xfrm>
          <a:prstGeom prst="rect">
            <a:avLst/>
          </a:prstGeom>
        </p:spPr>
      </p:pic>
      <p:pic>
        <p:nvPicPr>
          <p:cNvPr id="35" name="Graphic 34" descr="Court">
            <a:extLst>
              <a:ext uri="{FF2B5EF4-FFF2-40B4-BE49-F238E27FC236}">
                <a16:creationId xmlns:a16="http://schemas.microsoft.com/office/drawing/2014/main" xmlns="" id="{DC1CEBE5-42A3-DA42-A40F-097E3B6B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3545189"/>
            <a:ext cx="454326" cy="459942"/>
          </a:xfrm>
          <a:prstGeom prst="rect">
            <a:avLst/>
          </a:prstGeom>
        </p:spPr>
      </p:pic>
      <p:pic>
        <p:nvPicPr>
          <p:cNvPr id="37" name="Graphic 7" descr="Court">
            <a:extLst>
              <a:ext uri="{FF2B5EF4-FFF2-40B4-BE49-F238E27FC236}">
                <a16:creationId xmlns:a16="http://schemas.microsoft.com/office/drawing/2014/main" xmlns="" id="{7AFF072A-2CE0-E546-AC3B-71F23E66E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3545189"/>
            <a:ext cx="454326" cy="459942"/>
          </a:xfrm>
          <a:prstGeom prst="rect">
            <a:avLst/>
          </a:prstGeom>
        </p:spPr>
      </p:pic>
      <p:pic>
        <p:nvPicPr>
          <p:cNvPr id="38" name="Graphic 7" descr="Court">
            <a:extLst>
              <a:ext uri="{FF2B5EF4-FFF2-40B4-BE49-F238E27FC236}">
                <a16:creationId xmlns:a16="http://schemas.microsoft.com/office/drawing/2014/main" xmlns="" id="{D049A508-B7A1-BD45-A3A2-12E1B1DB0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3545189"/>
            <a:ext cx="454326" cy="459942"/>
          </a:xfrm>
          <a:prstGeom prst="rect">
            <a:avLst/>
          </a:prstGeom>
        </p:spPr>
      </p:pic>
      <p:pic>
        <p:nvPicPr>
          <p:cNvPr id="39" name="Graphic 7" descr="Court">
            <a:extLst>
              <a:ext uri="{FF2B5EF4-FFF2-40B4-BE49-F238E27FC236}">
                <a16:creationId xmlns:a16="http://schemas.microsoft.com/office/drawing/2014/main" xmlns="" id="{C3C5C480-0606-1948-BD4A-F70869750E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3545189"/>
            <a:ext cx="454326" cy="459942"/>
          </a:xfrm>
          <a:prstGeom prst="rect">
            <a:avLst/>
          </a:prstGeom>
        </p:spPr>
      </p:pic>
      <p:pic>
        <p:nvPicPr>
          <p:cNvPr id="40" name="Graphic 39" descr="Court">
            <a:extLst>
              <a:ext uri="{FF2B5EF4-FFF2-40B4-BE49-F238E27FC236}">
                <a16:creationId xmlns:a16="http://schemas.microsoft.com/office/drawing/2014/main" xmlns="" id="{3328FA16-69F3-7A42-ACA9-6F9CB7691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3545189"/>
            <a:ext cx="454326" cy="459942"/>
          </a:xfrm>
          <a:prstGeom prst="rect">
            <a:avLst/>
          </a:prstGeom>
        </p:spPr>
      </p:pic>
      <p:pic>
        <p:nvPicPr>
          <p:cNvPr id="41" name="Graphic 7" descr="Court">
            <a:extLst>
              <a:ext uri="{FF2B5EF4-FFF2-40B4-BE49-F238E27FC236}">
                <a16:creationId xmlns:a16="http://schemas.microsoft.com/office/drawing/2014/main" xmlns="" id="{F452E5AD-AAA5-E241-A298-1EED66602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3545189"/>
            <a:ext cx="454326" cy="459942"/>
          </a:xfrm>
          <a:prstGeom prst="rect">
            <a:avLst/>
          </a:prstGeom>
        </p:spPr>
      </p:pic>
      <p:pic>
        <p:nvPicPr>
          <p:cNvPr id="42" name="Graphic 7" descr="Court">
            <a:extLst>
              <a:ext uri="{FF2B5EF4-FFF2-40B4-BE49-F238E27FC236}">
                <a16:creationId xmlns:a16="http://schemas.microsoft.com/office/drawing/2014/main" xmlns="" id="{CBCD7027-4311-C14F-A2F4-BC49DA0531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3545189"/>
            <a:ext cx="454326" cy="459942"/>
          </a:xfrm>
          <a:prstGeom prst="rect">
            <a:avLst/>
          </a:prstGeom>
        </p:spPr>
      </p:pic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39F6F893-6E39-0644-A788-FD7ECE03D750}"/>
              </a:ext>
            </a:extLst>
          </p:cNvPr>
          <p:cNvCxnSpPr>
            <a:cxnSpLocks/>
          </p:cNvCxnSpPr>
          <p:nvPr/>
        </p:nvCxnSpPr>
        <p:spPr>
          <a:xfrm>
            <a:off x="2521566" y="5263444"/>
            <a:ext cx="1665394" cy="0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4" name="Bild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0927" y="4320090"/>
            <a:ext cx="1915986" cy="1797715"/>
          </a:xfrm>
          <a:prstGeom prst="rect">
            <a:avLst/>
          </a:prstGeom>
        </p:spPr>
      </p:pic>
      <p:pic>
        <p:nvPicPr>
          <p:cNvPr id="56" name="Graphic 34" descr="Court">
            <a:extLst>
              <a:ext uri="{FF2B5EF4-FFF2-40B4-BE49-F238E27FC236}">
                <a16:creationId xmlns:a16="http://schemas.microsoft.com/office/drawing/2014/main" xmlns="" id="{DC1CEBE5-42A3-DA42-A40F-097E3B6B6F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3545189"/>
            <a:ext cx="454326" cy="459942"/>
          </a:xfrm>
          <a:prstGeom prst="rect">
            <a:avLst/>
          </a:prstGeom>
        </p:spPr>
      </p:pic>
      <p:cxnSp>
        <p:nvCxnSpPr>
          <p:cNvPr id="53" name="Rett pilkobling 52"/>
          <p:cNvCxnSpPr>
            <a:cxnSpLocks/>
          </p:cNvCxnSpPr>
          <p:nvPr/>
        </p:nvCxnSpPr>
        <p:spPr>
          <a:xfrm>
            <a:off x="3886952" y="3020135"/>
            <a:ext cx="952743" cy="14290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Rett pilkobling 60"/>
          <p:cNvCxnSpPr>
            <a:cxnSpLocks/>
          </p:cNvCxnSpPr>
          <p:nvPr/>
        </p:nvCxnSpPr>
        <p:spPr>
          <a:xfrm flipH="1">
            <a:off x="5202628" y="3454203"/>
            <a:ext cx="508493" cy="9918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5" name="Straight Arrow Connector 54">
            <a:extLst>
              <a:ext uri="{FF2B5EF4-FFF2-40B4-BE49-F238E27FC236}">
                <a16:creationId xmlns:a16="http://schemas.microsoft.com/office/drawing/2014/main" xmlns="" id="{39F6F893-6E39-0644-A788-FD7ECE03D750}"/>
              </a:ext>
            </a:extLst>
          </p:cNvPr>
          <p:cNvCxnSpPr>
            <a:cxnSpLocks/>
          </p:cNvCxnSpPr>
          <p:nvPr/>
        </p:nvCxnSpPr>
        <p:spPr>
          <a:xfrm>
            <a:off x="5842811" y="5258079"/>
            <a:ext cx="165402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6" name="Graphic 7" descr="Court">
            <a:extLst>
              <a:ext uri="{FF2B5EF4-FFF2-40B4-BE49-F238E27FC236}">
                <a16:creationId xmlns:a16="http://schemas.microsoft.com/office/drawing/2014/main" xmlns="" id="{5471DF29-384A-6445-AE20-8503A7737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758003" y="1705421"/>
            <a:ext cx="454326" cy="459942"/>
          </a:xfrm>
          <a:prstGeom prst="rect">
            <a:avLst/>
          </a:prstGeom>
        </p:spPr>
      </p:pic>
      <p:pic>
        <p:nvPicPr>
          <p:cNvPr id="67" name="Graphic 7" descr="Court">
            <a:extLst>
              <a:ext uri="{FF2B5EF4-FFF2-40B4-BE49-F238E27FC236}">
                <a16:creationId xmlns:a16="http://schemas.microsoft.com/office/drawing/2014/main" xmlns="" id="{33B257A4-B7AB-0545-BE11-E1E8F938A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12329" y="1705421"/>
            <a:ext cx="454326" cy="459942"/>
          </a:xfrm>
          <a:prstGeom prst="rect">
            <a:avLst/>
          </a:prstGeom>
        </p:spPr>
      </p:pic>
      <p:pic>
        <p:nvPicPr>
          <p:cNvPr id="68" name="Graphic 4" descr="Court">
            <a:extLst>
              <a:ext uri="{FF2B5EF4-FFF2-40B4-BE49-F238E27FC236}">
                <a16:creationId xmlns:a16="http://schemas.microsoft.com/office/drawing/2014/main" xmlns="" id="{3E8DDE36-7ABA-034E-ACCA-DB21CEEC4B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666655" y="1705421"/>
            <a:ext cx="454326" cy="459942"/>
          </a:xfrm>
          <a:prstGeom prst="rect">
            <a:avLst/>
          </a:prstGeom>
        </p:spPr>
      </p:pic>
      <p:pic>
        <p:nvPicPr>
          <p:cNvPr id="69" name="Graphic 7" descr="Court">
            <a:extLst>
              <a:ext uri="{FF2B5EF4-FFF2-40B4-BE49-F238E27FC236}">
                <a16:creationId xmlns:a16="http://schemas.microsoft.com/office/drawing/2014/main" xmlns="" id="{3E0E1CBB-1844-A84A-B086-E91FB63E9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20981" y="1705421"/>
            <a:ext cx="454326" cy="459942"/>
          </a:xfrm>
          <a:prstGeom prst="rect">
            <a:avLst/>
          </a:prstGeom>
        </p:spPr>
      </p:pic>
      <p:pic>
        <p:nvPicPr>
          <p:cNvPr id="70" name="Graphic 7" descr="Court">
            <a:extLst>
              <a:ext uri="{FF2B5EF4-FFF2-40B4-BE49-F238E27FC236}">
                <a16:creationId xmlns:a16="http://schemas.microsoft.com/office/drawing/2014/main" xmlns="" id="{959FC70B-449E-9D42-9C56-588F85EEEE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75307" y="1705421"/>
            <a:ext cx="454326" cy="459942"/>
          </a:xfrm>
          <a:prstGeom prst="rect">
            <a:avLst/>
          </a:prstGeom>
        </p:spPr>
      </p:pic>
      <p:pic>
        <p:nvPicPr>
          <p:cNvPr id="71" name="Graphic 7" descr="Court">
            <a:extLst>
              <a:ext uri="{FF2B5EF4-FFF2-40B4-BE49-F238E27FC236}">
                <a16:creationId xmlns:a16="http://schemas.microsoft.com/office/drawing/2014/main" xmlns="" id="{6FC3DE3F-0CF9-0E42-BE5A-33A55D98E2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29633" y="1705421"/>
            <a:ext cx="454326" cy="459942"/>
          </a:xfrm>
          <a:prstGeom prst="rect">
            <a:avLst/>
          </a:prstGeom>
        </p:spPr>
      </p:pic>
      <p:pic>
        <p:nvPicPr>
          <p:cNvPr id="72" name="Graphic 7" descr="Court">
            <a:extLst>
              <a:ext uri="{FF2B5EF4-FFF2-40B4-BE49-F238E27FC236}">
                <a16:creationId xmlns:a16="http://schemas.microsoft.com/office/drawing/2014/main" xmlns="" id="{859FC274-424C-964F-B09C-0D1761A7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83959" y="1705421"/>
            <a:ext cx="454326" cy="459942"/>
          </a:xfrm>
          <a:prstGeom prst="rect">
            <a:avLst/>
          </a:prstGeom>
        </p:spPr>
      </p:pic>
      <p:pic>
        <p:nvPicPr>
          <p:cNvPr id="73" name="Graphic 9" descr="Court">
            <a:extLst>
              <a:ext uri="{FF2B5EF4-FFF2-40B4-BE49-F238E27FC236}">
                <a16:creationId xmlns:a16="http://schemas.microsoft.com/office/drawing/2014/main" xmlns="" id="{C1A149E4-0C1B-B24F-8D7D-2F8808B83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938285" y="1705421"/>
            <a:ext cx="454326" cy="459942"/>
          </a:xfrm>
          <a:prstGeom prst="rect">
            <a:avLst/>
          </a:prstGeom>
        </p:spPr>
      </p:pic>
      <p:pic>
        <p:nvPicPr>
          <p:cNvPr id="74" name="Graphic 7" descr="Court">
            <a:extLst>
              <a:ext uri="{FF2B5EF4-FFF2-40B4-BE49-F238E27FC236}">
                <a16:creationId xmlns:a16="http://schemas.microsoft.com/office/drawing/2014/main" xmlns="" id="{EE7CEC8F-23A0-5840-A9EC-DC0D71576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392611" y="1705421"/>
            <a:ext cx="454326" cy="459942"/>
          </a:xfrm>
          <a:prstGeom prst="rect">
            <a:avLst/>
          </a:prstGeom>
        </p:spPr>
      </p:pic>
      <p:pic>
        <p:nvPicPr>
          <p:cNvPr id="75" name="Graphic 7" descr="Court">
            <a:extLst>
              <a:ext uri="{FF2B5EF4-FFF2-40B4-BE49-F238E27FC236}">
                <a16:creationId xmlns:a16="http://schemas.microsoft.com/office/drawing/2014/main" xmlns="" id="{10C93CDD-BD43-B946-AA63-55019405B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46937" y="1705421"/>
            <a:ext cx="454326" cy="459942"/>
          </a:xfrm>
          <a:prstGeom prst="rect">
            <a:avLst/>
          </a:prstGeom>
        </p:spPr>
      </p:pic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48695179-5A4C-4864-B304-F4B0127C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Jeg</a:t>
            </a:r>
            <a:r>
              <a:rPr lang="en-US" dirty="0">
                <a:cs typeface="Calibri"/>
              </a:rPr>
              <a:t> har full </a:t>
            </a:r>
            <a:r>
              <a:rPr lang="en-US" dirty="0" err="1">
                <a:cs typeface="Calibri"/>
              </a:rPr>
              <a:t>kontroll</a:t>
            </a:r>
            <a:r>
              <a:rPr lang="en-US" dirty="0">
                <a:cs typeface="Calibri"/>
              </a:rPr>
              <a:t> over mine data</a:t>
            </a:r>
          </a:p>
        </p:txBody>
      </p:sp>
      <p:pic>
        <p:nvPicPr>
          <p:cNvPr id="62" name="Bilde 61">
            <a:extLst>
              <a:ext uri="{FF2B5EF4-FFF2-40B4-BE49-F238E27FC236}">
                <a16:creationId xmlns:a16="http://schemas.microsoft.com/office/drawing/2014/main" xmlns="" id="{9183FC31-A04B-49B8-B01A-0FD62E68A4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90" y="4545323"/>
            <a:ext cx="1436241" cy="143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88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EDD09DE5-19EE-4998-83CE-B2F834BDA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 utfordringer </a:t>
            </a:r>
            <a:br>
              <a:rPr lang="nb-NO" dirty="0"/>
            </a:br>
            <a:r>
              <a:rPr lang="nb-NO" dirty="0"/>
              <a:t>støtte vi på, og hvordan håndterte vi dem?</a:t>
            </a:r>
          </a:p>
        </p:txBody>
      </p:sp>
    </p:spTree>
    <p:extLst>
      <p:ext uri="{BB962C8B-B14F-4D97-AF65-F5344CB8AC3E}">
        <p14:creationId xmlns:p14="http://schemas.microsoft.com/office/powerpoint/2010/main" val="290416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en" dirty="0">
                <a:solidFill>
                  <a:schemeClr val="bg1"/>
                </a:solidFill>
                <a:cs typeface="Calibri"/>
              </a:rPr>
              <a:t>L</a:t>
            </a:r>
            <a:r>
              <a:rPr lang="nb-NO" dirty="0" err="1">
                <a:solidFill>
                  <a:schemeClr val="bg1"/>
                </a:solidFill>
                <a:cs typeface="Calibri"/>
              </a:rPr>
              <a:t>ovverket</a:t>
            </a:r>
            <a:r>
              <a:rPr lang="nb-NO" dirty="0">
                <a:solidFill>
                  <a:schemeClr val="bg1"/>
                </a:solidFill>
                <a:cs typeface="Calibri"/>
              </a:rPr>
              <a:t> begrenser og sinker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3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1">
            <a:extLst>
              <a:ext uri="{FF2B5EF4-FFF2-40B4-BE49-F238E27FC236}">
                <a16:creationId xmlns:a16="http://schemas.microsoft.com/office/drawing/2014/main" xmlns="" id="{62C7984C-0A1B-43C3-A62D-F7E4C7657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>
                <a:cs typeface="Calibri"/>
              </a:rPr>
              <a:t>Dagens </a:t>
            </a:r>
            <a:r>
              <a:rPr lang="en-US" dirty="0" err="1">
                <a:cs typeface="Calibri"/>
              </a:rPr>
              <a:t>lovverk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begrenser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mulighetene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til</a:t>
            </a:r>
            <a:r>
              <a:rPr lang="en-US" dirty="0">
                <a:cs typeface="Calibri"/>
              </a:rPr>
              <a:t> å </a:t>
            </a:r>
            <a:r>
              <a:rPr lang="en-US" dirty="0" err="1">
                <a:cs typeface="Calibri"/>
              </a:rPr>
              <a:t>digitalisere</a:t>
            </a: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Endringer</a:t>
            </a:r>
            <a:r>
              <a:rPr lang="en-US" dirty="0">
                <a:cs typeface="Calibri"/>
              </a:rPr>
              <a:t> av </a:t>
            </a:r>
            <a:r>
              <a:rPr lang="en-US" dirty="0" err="1">
                <a:cs typeface="Calibri"/>
              </a:rPr>
              <a:t>lovverket</a:t>
            </a:r>
            <a:r>
              <a:rPr lang="en-US" dirty="0">
                <a:cs typeface="Calibri"/>
              </a:rPr>
              <a:t> tar </a:t>
            </a:r>
            <a:r>
              <a:rPr lang="en-US" dirty="0" err="1">
                <a:cs typeface="Calibri"/>
              </a:rPr>
              <a:t>tid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og</a:t>
            </a:r>
            <a:r>
              <a:rPr lang="en-US" dirty="0">
                <a:cs typeface="Calibri"/>
              </a:rPr>
              <a:t> sinker med det den </a:t>
            </a:r>
            <a:r>
              <a:rPr lang="en-US" dirty="0" err="1">
                <a:cs typeface="Calibri"/>
              </a:rPr>
              <a:t>ønskede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digitaliseringen</a:t>
            </a:r>
            <a:endParaRPr lang="en-US" dirty="0">
              <a:cs typeface="Calibri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9982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99" y="5270243"/>
            <a:ext cx="11188411" cy="970450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bg1"/>
                </a:solidFill>
                <a:cs typeface="Calibri"/>
              </a:rPr>
              <a:t>Det kan være utfordrende prioritere et initiativ uten finansiering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xmlns="" id="{C5E07036-4E1B-4544-9674-B40C1956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dirty="0">
                <a:cs typeface="Calibri"/>
              </a:rPr>
              <a:t>Vi begynte prosjektet uten finansiering</a:t>
            </a:r>
          </a:p>
          <a:p>
            <a:r>
              <a:rPr lang="nb-NO" dirty="0">
                <a:cs typeface="Calibri"/>
              </a:rPr>
              <a:t>Vi begynte utviklingen med delvis finansiering</a:t>
            </a:r>
          </a:p>
          <a:p>
            <a:r>
              <a:rPr lang="nb-NO" dirty="0">
                <a:cs typeface="Calibri"/>
              </a:rPr>
              <a:t>Finansieringen må også ta høyde for driftskostnader etter at prosjektet er avsluttet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661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Datakvaliteten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varierende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7" descr="Court">
            <a:extLst>
              <a:ext uri="{FF2B5EF4-FFF2-40B4-BE49-F238E27FC236}">
                <a16:creationId xmlns:a16="http://schemas.microsoft.com/office/drawing/2014/main" xmlns="" id="{C9BB3933-9B0F-4313-99CE-8FF9D2A87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latin typeface="+mn-lt"/>
                <a:ea typeface="+mn-ea"/>
                <a:cs typeface="+mn-cs"/>
              </a:rPr>
              <a:t>Ulik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registreringspraksis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ved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universitetene</a:t>
            </a:r>
            <a:r>
              <a:rPr lang="en-US" kern="1200" dirty="0">
                <a:latin typeface="+mn-lt"/>
                <a:ea typeface="+mn-ea"/>
                <a:cs typeface="+mn-cs"/>
              </a:rPr>
              <a:t> og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høgskolene</a:t>
            </a:r>
            <a:r>
              <a:rPr lang="en-US" kern="1200" dirty="0">
                <a:latin typeface="+mn-lt"/>
                <a:ea typeface="+mn-ea"/>
                <a:cs typeface="+mn-cs"/>
              </a:rPr>
              <a:t> (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inkl</a:t>
            </a:r>
            <a:r>
              <a:rPr lang="en-US" kern="1200" dirty="0">
                <a:latin typeface="+mn-lt"/>
                <a:ea typeface="+mn-ea"/>
                <a:cs typeface="+mn-cs"/>
              </a:rPr>
              <a:t>. </a:t>
            </a:r>
            <a:r>
              <a:rPr lang="en-US" dirty="0" err="1"/>
              <a:t>innfusjonerte</a:t>
            </a:r>
            <a:r>
              <a:rPr lang="en-US" kern="1200" dirty="0">
                <a:latin typeface="+mn-lt"/>
                <a:ea typeface="+mn-ea"/>
                <a:cs typeface="+mn-cs"/>
              </a:rPr>
              <a:t>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institusjoner</a:t>
            </a:r>
            <a:r>
              <a:rPr lang="en-US" kern="1200" dirty="0"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dirty="0" err="1"/>
              <a:t>Historiske</a:t>
            </a:r>
            <a:r>
              <a:rPr lang="en-US" dirty="0"/>
              <a:t> data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like </a:t>
            </a:r>
            <a:r>
              <a:rPr lang="en-US" dirty="0" err="1"/>
              <a:t>standardiserte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75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27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cs typeface="Calibri"/>
              </a:rPr>
              <a:t>Innbyggernes digitale kompetanse varierer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3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5386A18E-4818-40BA-B51E-305F07E76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dirty="0">
                <a:cs typeface="Calibri"/>
              </a:rPr>
              <a:t>Brukerne er i alle aldre</a:t>
            </a:r>
          </a:p>
          <a:p>
            <a:r>
              <a:rPr lang="nb-NO" dirty="0">
                <a:cs typeface="Calibri"/>
              </a:rPr>
              <a:t>Ikke alle forstår at de trenger Vitnemålsportalen</a:t>
            </a:r>
          </a:p>
          <a:p>
            <a:r>
              <a:rPr lang="nb-NO" dirty="0">
                <a:cs typeface="Calibri"/>
              </a:rPr>
              <a:t>Digital signatur er fremdeles nytt </a:t>
            </a:r>
            <a:br>
              <a:rPr lang="nb-NO" dirty="0">
                <a:cs typeface="Calibri"/>
              </a:rPr>
            </a:br>
            <a:r>
              <a:rPr lang="nb-NO" dirty="0">
                <a:cs typeface="Calibri"/>
              </a:rPr>
              <a:t>for mange</a:t>
            </a:r>
          </a:p>
          <a:p>
            <a:endParaRPr lang="nb-NO" dirty="0">
              <a:cs typeface="Calibri"/>
            </a:endParaRP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33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EFE25C-74B9-4C64-9FD0-2C688213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er gevinstene ved Vitnemålsportalen?</a:t>
            </a:r>
          </a:p>
        </p:txBody>
      </p:sp>
    </p:spTree>
    <p:extLst>
      <p:ext uri="{BB962C8B-B14F-4D97-AF65-F5344CB8AC3E}">
        <p14:creationId xmlns:p14="http://schemas.microsoft.com/office/powerpoint/2010/main" val="22346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xmlns="" id="{0B093C6E-AA08-A24A-9295-42F049A9E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" y="1"/>
            <a:ext cx="121855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A16EDD7D-950E-4971-AE74-4F4824B9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377190"/>
            <a:ext cx="10176993" cy="1068796"/>
          </a:xfrm>
        </p:spPr>
        <p:txBody>
          <a:bodyPr/>
          <a:lstStyle/>
          <a:p>
            <a:r>
              <a:rPr lang="nb-NO" dirty="0"/>
              <a:t>Vitnemålsportalen forenkler prosesser og </a:t>
            </a:r>
            <a:br>
              <a:rPr lang="nb-NO" dirty="0"/>
            </a:br>
            <a:r>
              <a:rPr lang="nb-NO" dirty="0"/>
              <a:t>reduserer behov for manuelt arbeid og papirer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4100C88B-BA4A-4EEA-8737-2CD99006E7C6}"/>
              </a:ext>
            </a:extLst>
          </p:cNvPr>
          <p:cNvSpPr/>
          <p:nvPr/>
        </p:nvSpPr>
        <p:spPr>
          <a:xfrm>
            <a:off x="1881165" y="1750969"/>
            <a:ext cx="6867018" cy="464944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7F8AAE3D-21A3-4121-9D1B-DA9EACF96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672" y="1967721"/>
            <a:ext cx="6460003" cy="425827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xmlns="" id="{4A5ACE5D-1D15-41EF-B8AC-7748B951FB03}"/>
              </a:ext>
            </a:extLst>
          </p:cNvPr>
          <p:cNvSpPr txBox="1"/>
          <p:nvPr/>
        </p:nvSpPr>
        <p:spPr>
          <a:xfrm>
            <a:off x="5694538" y="1842203"/>
            <a:ext cx="8382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90.000</a:t>
            </a:r>
            <a:endParaRPr lang="nb-NO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xmlns="" id="{E2B736C4-2861-4852-B4EF-4CCD87FCEC8B}"/>
              </a:ext>
            </a:extLst>
          </p:cNvPr>
          <p:cNvSpPr txBox="1"/>
          <p:nvPr/>
        </p:nvSpPr>
        <p:spPr>
          <a:xfrm>
            <a:off x="7842953" y="5705120"/>
            <a:ext cx="83820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 dirty="0">
                <a:solidFill>
                  <a:schemeClr val="tx2"/>
                </a:solidFill>
              </a:rPr>
              <a:t>9.000</a:t>
            </a:r>
            <a:endParaRPr lang="nb-NO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73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12461E00-80CE-4FE8-9C46-62C3705CA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864000"/>
            <a:ext cx="10176993" cy="581986"/>
          </a:xfrm>
        </p:spPr>
        <p:txBody>
          <a:bodyPr/>
          <a:lstStyle/>
          <a:p>
            <a:r>
              <a:rPr lang="nb-NO" dirty="0"/>
              <a:t>Vitnemålsportalen sikrer korrekthet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3611202D-8088-4302-98D6-5F36FBB34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205" y="1832154"/>
            <a:ext cx="3814650" cy="348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8C199E4B-6D7D-495F-8D4A-19E5EDEBF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78" y="1832154"/>
            <a:ext cx="3814651" cy="311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\\kant.uio.no\div-ceres-felles\adbproj\ADB-Prosjekt_2\Vitnemålsbanken\OSPA-vinner\sikkerhetsprodukt_vinner_eng.jpg">
            <a:extLst>
              <a:ext uri="{FF2B5EF4-FFF2-40B4-BE49-F238E27FC236}">
                <a16:creationId xmlns:a16="http://schemas.microsoft.com/office/drawing/2014/main" xmlns="" id="{9984F8FA-EF60-4D29-B58A-E89A51E4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365" y="4104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1F111EB2-4EA3-4144-8284-14A133571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98" y="1832154"/>
            <a:ext cx="3541897" cy="357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1ADB72F7-785B-415A-B588-D2B3A4B4B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77" y="3653513"/>
            <a:ext cx="3739261" cy="278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69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C2754B0B-2964-B342-90F5-EEDDD979A20D}"/>
              </a:ext>
            </a:extLst>
          </p:cNvPr>
          <p:cNvSpPr txBox="1">
            <a:spLocks/>
          </p:cNvSpPr>
          <p:nvPr/>
        </p:nvSpPr>
        <p:spPr>
          <a:xfrm>
            <a:off x="1051484" y="2088700"/>
            <a:ext cx="1885917" cy="370339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4153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000" dirty="0"/>
              <a:t>Autorisasjoner</a:t>
            </a:r>
            <a:endParaRPr lang="nb-NO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F6A58D54-22A1-AE42-8939-FACA8ED7A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06427" y="2540581"/>
            <a:ext cx="533400" cy="533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B425B088-F0BF-7F43-BA06-176257A74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953351" y="2554127"/>
            <a:ext cx="530622" cy="53062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F509F043-136E-8146-9E26-B65FB09AF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665966" y="2515564"/>
            <a:ext cx="658548" cy="65854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B79D8F7C-D31A-E34A-B15D-30796B4347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84666" y="2515564"/>
            <a:ext cx="616216" cy="582349"/>
          </a:xfrm>
          <a:prstGeom prst="rect">
            <a:avLst/>
          </a:prstGeom>
        </p:spPr>
      </p:pic>
      <p:pic>
        <p:nvPicPr>
          <p:cNvPr id="12" name="Bilde 11"/>
          <p:cNvPicPr/>
          <p:nvPr/>
        </p:nvPicPr>
        <p:blipFill>
          <a:blip r:embed="rId11"/>
          <a:stretch>
            <a:fillRect/>
          </a:stretch>
        </p:blipFill>
        <p:spPr>
          <a:xfrm>
            <a:off x="5657798" y="2489747"/>
            <a:ext cx="702945" cy="630555"/>
          </a:xfrm>
          <a:prstGeom prst="rect">
            <a:avLst/>
          </a:prstGeom>
        </p:spPr>
      </p:pic>
      <p:pic>
        <p:nvPicPr>
          <p:cNvPr id="16" name="Bilde 15"/>
          <p:cNvPicPr/>
          <p:nvPr/>
        </p:nvPicPr>
        <p:blipFill>
          <a:blip r:embed="rId12"/>
          <a:stretch>
            <a:fillRect/>
          </a:stretch>
        </p:blipFill>
        <p:spPr>
          <a:xfrm>
            <a:off x="1693517" y="3926828"/>
            <a:ext cx="702945" cy="6477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22671" y="2554127"/>
            <a:ext cx="597303" cy="540775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27879" y="2508763"/>
            <a:ext cx="687147" cy="611539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52368" y="3890860"/>
            <a:ext cx="549669" cy="702703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38250" y="3931697"/>
            <a:ext cx="784627" cy="661831"/>
          </a:xfrm>
          <a:prstGeom prst="rect">
            <a:avLst/>
          </a:prstGeom>
        </p:spPr>
      </p:pic>
      <p:pic>
        <p:nvPicPr>
          <p:cNvPr id="20" name="Bilde 19"/>
          <p:cNvPicPr/>
          <p:nvPr/>
        </p:nvPicPr>
        <p:blipFill>
          <a:blip r:embed="rId17"/>
          <a:stretch>
            <a:fillRect/>
          </a:stretch>
        </p:blipFill>
        <p:spPr>
          <a:xfrm>
            <a:off x="3792000" y="3990170"/>
            <a:ext cx="756374" cy="603358"/>
          </a:xfrm>
          <a:prstGeom prst="rect">
            <a:avLst/>
          </a:prstGeom>
        </p:spPr>
      </p:pic>
      <p:pic>
        <p:nvPicPr>
          <p:cNvPr id="21" name="Bilde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13962" y="3981269"/>
            <a:ext cx="569570" cy="596553"/>
          </a:xfrm>
          <a:prstGeom prst="rect">
            <a:avLst/>
          </a:prstGeom>
        </p:spPr>
      </p:pic>
      <p:pic>
        <p:nvPicPr>
          <p:cNvPr id="22" name="Bilde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1106790" y="5389691"/>
            <a:ext cx="887306" cy="681566"/>
          </a:xfrm>
          <a:prstGeom prst="rect">
            <a:avLst/>
          </a:prstGeom>
        </p:spPr>
      </p:pic>
      <p:pic>
        <p:nvPicPr>
          <p:cNvPr id="23" name="Bilde 22"/>
          <p:cNvPicPr/>
          <p:nvPr/>
        </p:nvPicPr>
        <p:blipFill>
          <a:blip r:embed="rId20"/>
          <a:stretch>
            <a:fillRect/>
          </a:stretch>
        </p:blipFill>
        <p:spPr>
          <a:xfrm>
            <a:off x="2820322" y="5452312"/>
            <a:ext cx="531623" cy="541736"/>
          </a:xfrm>
          <a:prstGeom prst="rect">
            <a:avLst/>
          </a:prstGeom>
        </p:spPr>
      </p:pic>
      <p:pic>
        <p:nvPicPr>
          <p:cNvPr id="24" name="Bilde 2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021038" y="5305775"/>
            <a:ext cx="688311" cy="734509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2754B0B-2964-B342-90F5-EEDDD979A20D}"/>
              </a:ext>
            </a:extLst>
          </p:cNvPr>
          <p:cNvSpPr txBox="1">
            <a:spLocks/>
          </p:cNvSpPr>
          <p:nvPr/>
        </p:nvSpPr>
        <p:spPr>
          <a:xfrm>
            <a:off x="1048673" y="3456682"/>
            <a:ext cx="3305359" cy="370339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4153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000" dirty="0"/>
              <a:t>Kursbevis og sertifiseringer</a:t>
            </a:r>
            <a:endParaRPr lang="nb-NO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C2754B0B-2964-B342-90F5-EEDDD979A20D}"/>
              </a:ext>
            </a:extLst>
          </p:cNvPr>
          <p:cNvSpPr txBox="1">
            <a:spLocks/>
          </p:cNvSpPr>
          <p:nvPr/>
        </p:nvSpPr>
        <p:spPr>
          <a:xfrm>
            <a:off x="1054328" y="4920013"/>
            <a:ext cx="7466385" cy="328005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41536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nb-NO" sz="2000" dirty="0"/>
              <a:t>Utdanningsresultater fra grunn- og videregående skole, samt fagskoler</a:t>
            </a:r>
            <a:endParaRPr lang="nb-NO" sz="2000" dirty="0">
              <a:cs typeface="Calibri"/>
            </a:endParaRPr>
          </a:p>
        </p:txBody>
      </p:sp>
      <p:sp>
        <p:nvSpPr>
          <p:cNvPr id="27" name="Tittel 26"/>
          <p:cNvSpPr>
            <a:spLocks noGrp="1"/>
          </p:cNvSpPr>
          <p:nvPr>
            <p:ph type="title"/>
          </p:nvPr>
        </p:nvSpPr>
        <p:spPr>
          <a:xfrm>
            <a:off x="1043999" y="355999"/>
            <a:ext cx="10176993" cy="11020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Vitnemålsportalen kan enkelt utvides med flere typer data</a:t>
            </a:r>
            <a:endParaRPr lang="nb-NO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5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xmlns="" id="{48695179-5A4C-4864-B304-F4B0127C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465418"/>
            <a:ext cx="10176993" cy="581986"/>
          </a:xfrm>
        </p:spPr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stor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bieffekt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 err="1">
                <a:ea typeface="+mn-lt"/>
                <a:cs typeface="+mn-lt"/>
              </a:rPr>
              <a:t>mottakere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kan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automatisere</a:t>
            </a:r>
            <a:r>
              <a:rPr lang="en-US" dirty="0">
                <a:cs typeface="Calibri"/>
              </a:rPr>
              <a:t> sine administrative prosesser</a:t>
            </a:r>
          </a:p>
        </p:txBody>
      </p:sp>
      <p:sp>
        <p:nvSpPr>
          <p:cNvPr id="36" name="Plassholder for innhold 35"/>
          <p:cNvSpPr>
            <a:spLocks noGrp="1"/>
          </p:cNvSpPr>
          <p:nvPr>
            <p:ph idx="1"/>
          </p:nvPr>
        </p:nvSpPr>
        <p:spPr>
          <a:xfrm>
            <a:off x="1043999" y="1800000"/>
            <a:ext cx="6808411" cy="4014000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Informasjonen deles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data. </a:t>
            </a:r>
            <a:r>
              <a:rPr lang="en-US" dirty="0">
                <a:ea typeface="+mn-lt"/>
                <a:cs typeface="+mn-lt"/>
              </a:rPr>
              <a:t>Det </a:t>
            </a:r>
            <a:r>
              <a:rPr lang="en-US" dirty="0" err="1">
                <a:ea typeface="+mn-lt"/>
                <a:cs typeface="+mn-lt"/>
              </a:rPr>
              <a:t>skaper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igjen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nye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muligheter</a:t>
            </a:r>
            <a:r>
              <a:rPr lang="en-US" dirty="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nb-NO" dirty="0">
              <a:cs typeface="Calibri" panose="020F0502020204030204"/>
            </a:endParaRPr>
          </a:p>
          <a:p>
            <a:pPr marL="0" indent="0">
              <a:buNone/>
            </a:pPr>
            <a:r>
              <a:rPr lang="nb-NO" dirty="0">
                <a:cs typeface="Calibri" panose="020F0502020204030204"/>
              </a:rPr>
              <a:t>Unit har flere pågående samarbeid:</a:t>
            </a:r>
          </a:p>
          <a:p>
            <a:r>
              <a:rPr lang="nb-NO" dirty="0"/>
              <a:t>IMDi: Søknad om autorisasjon </a:t>
            </a:r>
            <a:endParaRPr lang="nb-NO" dirty="0">
              <a:cs typeface="Calibri"/>
            </a:endParaRPr>
          </a:p>
          <a:p>
            <a:r>
              <a:rPr lang="nb-NO" dirty="0"/>
              <a:t>NOKUT: Godkjenning av utenlandsk utdanning</a:t>
            </a:r>
            <a:endParaRPr lang="nb-NO" dirty="0">
              <a:cs typeface="Calibri"/>
            </a:endParaRPr>
          </a:p>
          <a:p>
            <a:r>
              <a:rPr lang="nb-NO" dirty="0"/>
              <a:t>NAV: Digital CV med digitalt signerte data</a:t>
            </a:r>
            <a:endParaRPr lang="nb-NO" dirty="0">
              <a:cs typeface="Calibri" panose="020F0502020204030204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D080A54E-8F6E-4AF3-AC7D-A3B22D84E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951" y="1913739"/>
            <a:ext cx="2274779" cy="2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371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EFE25C-74B9-4C64-9FD0-2C688213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har vi lyktes?</a:t>
            </a:r>
          </a:p>
        </p:txBody>
      </p:sp>
    </p:spTree>
    <p:extLst>
      <p:ext uri="{BB962C8B-B14F-4D97-AF65-F5344CB8AC3E}">
        <p14:creationId xmlns:p14="http://schemas.microsoft.com/office/powerpoint/2010/main" val="300254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tel 3">
            <a:extLst>
              <a:ext uri="{FF2B5EF4-FFF2-40B4-BE49-F238E27FC236}">
                <a16:creationId xmlns:a16="http://schemas.microsoft.com/office/drawing/2014/main" xmlns="" id="{4B8E6F81-64D7-4116-A82A-8991C913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Vitnemålsportalen dekker et reelt behov for mange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76ACB6AF-D074-400B-9965-F6FCCE72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6950E0F9-8CA1-4B11-B3B7-1F79F4E7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dirty="0"/>
              <a:t>Nyttig for alle som skal</a:t>
            </a:r>
          </a:p>
          <a:p>
            <a:r>
              <a:rPr lang="nb-NO" dirty="0"/>
              <a:t>Utstede dokumentasjon på utdanning </a:t>
            </a:r>
            <a:endParaRPr lang="nb-NO" dirty="0">
              <a:cs typeface="Calibri"/>
            </a:endParaRPr>
          </a:p>
          <a:p>
            <a:r>
              <a:rPr lang="nb-NO" dirty="0"/>
              <a:t>Søke studier, jobb, autorisasjoner osv.</a:t>
            </a:r>
            <a:endParaRPr lang="nb-NO" dirty="0">
              <a:cs typeface="Calibri"/>
            </a:endParaRPr>
          </a:p>
          <a:p>
            <a:r>
              <a:rPr lang="nb-NO" dirty="0"/>
              <a:t>Vurdere kompetanse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83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  <a:cs typeface="Calibri"/>
              </a:rPr>
              <a:t>Tjenesten baserer seg på s</a:t>
            </a:r>
            <a:r>
              <a:rPr lang="en">
                <a:solidFill>
                  <a:schemeClr val="bg1"/>
                </a:solidFill>
                <a:cs typeface="Calibri"/>
              </a:rPr>
              <a:t>tandardi</a:t>
            </a:r>
            <a:r>
              <a:rPr lang="nb-NO">
                <a:solidFill>
                  <a:schemeClr val="bg1"/>
                </a:solidFill>
                <a:cs typeface="Calibri"/>
              </a:rPr>
              <a:t>serte data</a:t>
            </a:r>
            <a:endParaRPr lang="nb-NO">
              <a:solidFill>
                <a:schemeClr val="bg1"/>
              </a:solidFill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xmlns="" id="{6EE5807D-A2A2-4C27-9EBD-177486614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pPr fontAlgn="base"/>
            <a:r>
              <a:rPr lang="nb-NO" dirty="0">
                <a:ea typeface="+mn-lt"/>
                <a:cs typeface="+mn-lt"/>
              </a:rPr>
              <a:t>Det er data som overføres (ikke digitaliserte papirer)</a:t>
            </a:r>
            <a:endParaRPr lang="en-US" dirty="0">
              <a:ea typeface="+mn-lt"/>
              <a:cs typeface="+mn-lt"/>
            </a:endParaRPr>
          </a:p>
          <a:p>
            <a:r>
              <a:rPr lang="nb-NO" dirty="0">
                <a:cs typeface="Calibri" panose="020F0502020204030204"/>
              </a:rPr>
              <a:t>Ett felles dataformat benyttes</a:t>
            </a:r>
          </a:p>
          <a:p>
            <a:r>
              <a:rPr lang="nb-NO" dirty="0">
                <a:cs typeface="Calibri" panose="020F0502020204030204"/>
              </a:rPr>
              <a:t>Dataformatet benyttes i Europa til overføringer mellom universiteter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934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en-US" err="1">
                <a:solidFill>
                  <a:schemeClr val="bg1"/>
                </a:solidFill>
                <a:cs typeface="Calibri"/>
              </a:rPr>
              <a:t>Vitnemålsportalen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er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err="1">
                <a:solidFill>
                  <a:schemeClr val="bg1"/>
                </a:solidFill>
                <a:cs typeface="Calibri"/>
              </a:rPr>
              <a:t>utviklet</a:t>
            </a:r>
            <a:r>
              <a:rPr lang="en-US">
                <a:solidFill>
                  <a:schemeClr val="bg1"/>
                </a:solidFill>
                <a:cs typeface="Calibri"/>
              </a:rPr>
              <a:t> i et tett </a:t>
            </a:r>
            <a:r>
              <a:rPr lang="en-US" err="1">
                <a:solidFill>
                  <a:schemeClr val="bg1"/>
                </a:solidFill>
                <a:cs typeface="Calibri"/>
              </a:rPr>
              <a:t>sammarbeid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13658C3-6DD2-476F-ADF2-18CDBEA05A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pPr fontAlgn="base"/>
            <a:r>
              <a:rPr lang="nb-NO" dirty="0">
                <a:ea typeface="+mn-lt"/>
                <a:cs typeface="+mn-lt"/>
              </a:rPr>
              <a:t>Datastandardene har blitt utviklet gjennom nasjonale og internasjonale samarbeid</a:t>
            </a:r>
            <a:endParaRPr lang="nb-NO" dirty="0"/>
          </a:p>
          <a:p>
            <a:r>
              <a:rPr lang="nb-NO" dirty="0">
                <a:cs typeface="Calibri"/>
              </a:rPr>
              <a:t>Særlig tett samarbeid med universitetene og høgskolene i Norge</a:t>
            </a:r>
            <a:endParaRPr lang="nb-NO"/>
          </a:p>
          <a:p>
            <a:r>
              <a:rPr lang="nb-NO" dirty="0">
                <a:cs typeface="Calibri"/>
              </a:rPr>
              <a:t>Unit sin sentrale plassering har vært avgjørende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40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tel 3">
            <a:extLst>
              <a:ext uri="{FF2B5EF4-FFF2-40B4-BE49-F238E27FC236}">
                <a16:creationId xmlns:a16="http://schemas.microsoft.com/office/drawing/2014/main" xmlns="" id="{4B8E6F81-64D7-4116-A82A-8991C913C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Vitnemålsportalen er brukervennlig</a:t>
            </a:r>
          </a:p>
        </p:txBody>
      </p: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E893CBB0-ACE8-4739-B4B4-12A12D86E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6950E0F9-8CA1-4B11-B3B7-1F79F4E79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anchor="ctr">
            <a:normAutofit/>
          </a:bodyPr>
          <a:lstStyle/>
          <a:p>
            <a:r>
              <a:rPr lang="nb-NO" dirty="0"/>
              <a:t>En selvforklarende tjeneste </a:t>
            </a:r>
          </a:p>
          <a:p>
            <a:r>
              <a:rPr lang="nb-NO" dirty="0"/>
              <a:t>I 2017 hadde vi 100.000 brukere og </a:t>
            </a:r>
            <a:br>
              <a:rPr lang="nb-NO" dirty="0"/>
            </a:br>
            <a:r>
              <a:rPr lang="nb-NO" dirty="0"/>
              <a:t>kun 263 brukerhenvendelser</a:t>
            </a:r>
          </a:p>
          <a:p>
            <a:r>
              <a:rPr lang="nb-NO" dirty="0"/>
              <a:t>Vi utførte mange brukertester tidlig og underveis</a:t>
            </a:r>
          </a:p>
        </p:txBody>
      </p:sp>
      <p:sp>
        <p:nvSpPr>
          <p:cNvPr id="27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09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cs typeface="Calibri"/>
              </a:rPr>
              <a:t>Brukerne</a:t>
            </a:r>
            <a:r>
              <a:rPr lang="en-US" dirty="0">
                <a:solidFill>
                  <a:schemeClr val="bg1"/>
                </a:solidFill>
                <a:cs typeface="Calibri"/>
              </a:rPr>
              <a:t> har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tillit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til</a:t>
            </a:r>
            <a:r>
              <a:rPr lang="en-US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dirty="0" err="1">
                <a:solidFill>
                  <a:schemeClr val="bg1"/>
                </a:solidFill>
                <a:cs typeface="Calibri"/>
              </a:rPr>
              <a:t>Vitnemålsportalen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4FC45D27-A764-4EA2-B6EB-CA757E07D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dirty="0">
                <a:cs typeface="Calibri"/>
              </a:rPr>
              <a:t>Sikkerheten er godt ivaretatt</a:t>
            </a:r>
            <a:endParaRPr lang="nb-NO"/>
          </a:p>
          <a:p>
            <a:r>
              <a:rPr lang="nb-NO" dirty="0">
                <a:cs typeface="Calibri"/>
              </a:rPr>
              <a:t>Du har full kontroll på dine data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173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EFE25C-74B9-4C64-9FD0-2C688213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Hvilket problem </a:t>
            </a:r>
            <a:br>
              <a:rPr lang="nb-NO" dirty="0"/>
            </a:br>
            <a:r>
              <a:rPr lang="nb-NO" dirty="0"/>
              <a:t>skulle løses?</a:t>
            </a:r>
          </a:p>
        </p:txBody>
      </p:sp>
    </p:spTree>
    <p:extLst>
      <p:ext uri="{BB962C8B-B14F-4D97-AF65-F5344CB8AC3E}">
        <p14:creationId xmlns:p14="http://schemas.microsoft.com/office/powerpoint/2010/main" val="242818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EA0C3AC-2A72-484B-B07D-F2CC519F12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xmlns="" id="{986477EF-3991-4D07-9F11-9E887C340C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V="1">
            <a:off x="0" y="4672012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10000" y="5270243"/>
            <a:ext cx="10571998" cy="97045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bg1"/>
                </a:solidFill>
                <a:cs typeface="Calibri"/>
              </a:rPr>
              <a:t>Vitnemålsportalen sparer samfunnet for store utgifter</a:t>
            </a: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xmlns="" id="{A23F8109-B0C1-4D0F-A1B4-C89C9AD704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50414" y="995376"/>
            <a:ext cx="4604307" cy="3096358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1">
            <a:extLst>
              <a:ext uri="{FF2B5EF4-FFF2-40B4-BE49-F238E27FC236}">
                <a16:creationId xmlns:a16="http://schemas.microsoft.com/office/drawing/2014/main" xmlns="" id="{C5E07036-4E1B-4544-9674-B40C1956D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832987" y="1223976"/>
            <a:ext cx="2639159" cy="2639159"/>
          </a:xfrm>
          <a:prstGeom prst="rect">
            <a:avLst/>
          </a:prstGeom>
        </p:spPr>
      </p:pic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53982810-9C5F-4BEA-A968-C20D5160A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95376"/>
            <a:ext cx="5277285" cy="3217334"/>
          </a:xfrm>
          <a:effectLst/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nb-NO" dirty="0">
                <a:cs typeface="Calibri"/>
              </a:rPr>
              <a:t>2,7 millioner innbyggere i arbeid og </a:t>
            </a:r>
            <a:br>
              <a:rPr lang="nb-NO" dirty="0">
                <a:cs typeface="Calibri"/>
              </a:rPr>
            </a:br>
            <a:r>
              <a:rPr lang="nb-NO" dirty="0" err="1">
                <a:cs typeface="Calibri"/>
              </a:rPr>
              <a:t>ca</a:t>
            </a:r>
            <a:r>
              <a:rPr lang="nb-NO" dirty="0">
                <a:cs typeface="Calibri"/>
              </a:rPr>
              <a:t> 23 % bytter jobb årlig </a:t>
            </a:r>
            <a:br>
              <a:rPr lang="nb-NO" dirty="0">
                <a:cs typeface="Calibri"/>
              </a:rPr>
            </a:br>
            <a:r>
              <a:rPr lang="nb-NO" dirty="0">
                <a:cs typeface="Calibri"/>
              </a:rPr>
              <a:t>= 620.000 personer</a:t>
            </a:r>
          </a:p>
          <a:p>
            <a:r>
              <a:rPr lang="nb-NO" dirty="0">
                <a:cs typeface="Calibri"/>
              </a:rPr>
              <a:t>200 kr/</a:t>
            </a:r>
            <a:r>
              <a:rPr lang="nb-NO" dirty="0" err="1">
                <a:cs typeface="Calibri"/>
              </a:rPr>
              <a:t>jobbytte</a:t>
            </a:r>
            <a:endParaRPr lang="nb-NO" dirty="0">
              <a:cs typeface="Calibri"/>
            </a:endParaRPr>
          </a:p>
          <a:p>
            <a:pPr marL="0" indent="0">
              <a:buNone/>
            </a:pPr>
            <a:r>
              <a:rPr lang="nb-NO" b="1" dirty="0">
                <a:cs typeface="Calibri"/>
              </a:rPr>
              <a:t>= 100 millioner kroner hvert år</a:t>
            </a:r>
          </a:p>
        </p:txBody>
      </p:sp>
      <p:sp>
        <p:nvSpPr>
          <p:cNvPr id="24" name="Title 3">
            <a:extLst>
              <a:ext uri="{FF2B5EF4-FFF2-40B4-BE49-F238E27FC236}">
                <a16:creationId xmlns:a16="http://schemas.microsoft.com/office/drawing/2014/main" xmlns="" id="{EDA40B90-E281-4108-8CC2-959D5F9507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0000" y="5154307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93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1750109-3B91-4506-B997-0CD8E35A1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72D8D1B-59F6-4FF3-8547-9BBB6129F2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C444748-5A8D-4B53-89FE-42B455DFA2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4044C96-7CFD-44DB-A579-D77B0D37C6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xmlns="" id="{A4F88F0A-139E-4997-B698-AECD18EE0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46" y="639785"/>
            <a:ext cx="2468623" cy="246862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FC8C21F-9484-4A71-ABFA-6C10682FAC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Graphic 5">
            <a:extLst>
              <a:ext uri="{FF2B5EF4-FFF2-40B4-BE49-F238E27FC236}">
                <a16:creationId xmlns:a16="http://schemas.microsoft.com/office/drawing/2014/main" xmlns="" id="{22A360F0-285A-4946-90F6-CD57929EA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13543" y="650497"/>
            <a:ext cx="2471631" cy="24716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4FFA271-A10A-4AC3-8F06-E3313A19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F9FE375-3674-4B26-B67B-30AFAF78CC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5B3E17CC-6D84-4A9F-9429-30F323CBF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543" y="3818714"/>
            <a:ext cx="2401112" cy="2401112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765CCF36-952E-430D-853C-26982027E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156" y="3748194"/>
            <a:ext cx="2464601" cy="2464601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xmlns="" id="{EDA5660D-2791-44F8-A3CB-680FC58A13A5}"/>
              </a:ext>
            </a:extLst>
          </p:cNvPr>
          <p:cNvSpPr/>
          <p:nvPr/>
        </p:nvSpPr>
        <p:spPr>
          <a:xfrm>
            <a:off x="945462" y="115042"/>
            <a:ext cx="221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Dekker et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reelt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behov</a:t>
            </a:r>
            <a:endParaRPr lang="nb-NO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xmlns="" id="{D78017D6-7324-4883-BFFC-AE647F3B4ACD}"/>
              </a:ext>
            </a:extLst>
          </p:cNvPr>
          <p:cNvSpPr/>
          <p:nvPr/>
        </p:nvSpPr>
        <p:spPr>
          <a:xfrm>
            <a:off x="4642819" y="106739"/>
            <a:ext cx="2809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Er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basert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standardisering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xmlns="" id="{F1D9B1A2-CC45-408B-9081-194F27CEF3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633171" y="620767"/>
            <a:ext cx="2475653" cy="2475653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xmlns="" id="{28ECBE06-CB79-4775-B21B-26540F03F7E4}"/>
              </a:ext>
            </a:extLst>
          </p:cNvPr>
          <p:cNvSpPr/>
          <p:nvPr/>
        </p:nvSpPr>
        <p:spPr>
          <a:xfrm>
            <a:off x="8801484" y="106739"/>
            <a:ext cx="2280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Er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utviklet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i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samarbeid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xmlns="" id="{F4E70B59-092D-43BA-A7AF-FFC3A56D9C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13037" y="3744172"/>
            <a:ext cx="2468623" cy="2468623"/>
          </a:xfrm>
          <a:prstGeom prst="rect">
            <a:avLst/>
          </a:prstGeom>
        </p:spPr>
      </p:pic>
      <p:sp>
        <p:nvSpPr>
          <p:cNvPr id="28" name="Rektangel 27">
            <a:extLst>
              <a:ext uri="{FF2B5EF4-FFF2-40B4-BE49-F238E27FC236}">
                <a16:creationId xmlns:a16="http://schemas.microsoft.com/office/drawing/2014/main" xmlns="" id="{B4AB0D62-2969-460A-9230-88658F4B9C21}"/>
              </a:ext>
            </a:extLst>
          </p:cNvPr>
          <p:cNvSpPr/>
          <p:nvPr/>
        </p:nvSpPr>
        <p:spPr>
          <a:xfrm>
            <a:off x="1249207" y="3232892"/>
            <a:ext cx="1723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Er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brukervennlig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xmlns="" id="{676CE6DA-42ED-441F-8306-36A288A88A75}"/>
              </a:ext>
            </a:extLst>
          </p:cNvPr>
          <p:cNvSpPr/>
          <p:nvPr/>
        </p:nvSpPr>
        <p:spPr>
          <a:xfrm>
            <a:off x="5390370" y="3234338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Blir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stolt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på</a:t>
            </a:r>
            <a:endParaRPr lang="en-US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xmlns="" id="{91B615CC-78F4-4D5C-898B-A6B0B0093FFF}"/>
              </a:ext>
            </a:extLst>
          </p:cNvPr>
          <p:cNvSpPr/>
          <p:nvPr/>
        </p:nvSpPr>
        <p:spPr>
          <a:xfrm>
            <a:off x="8652265" y="3244334"/>
            <a:ext cx="2586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Gir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verdi</a:t>
            </a:r>
            <a:r>
              <a:rPr lang="en-US" dirty="0">
                <a:solidFill>
                  <a:schemeClr val="bg1"/>
                </a:solidFill>
                <a:ea typeface="+mn-lt"/>
                <a:cs typeface="+mn-lt"/>
              </a:rPr>
              <a:t> for store </a:t>
            </a:r>
            <a:r>
              <a:rPr lang="en-US" dirty="0" err="1">
                <a:solidFill>
                  <a:schemeClr val="bg1"/>
                </a:solidFill>
                <a:ea typeface="+mn-lt"/>
                <a:cs typeface="+mn-lt"/>
              </a:rPr>
              <a:t>masser</a:t>
            </a:r>
            <a:endParaRPr lang="en-US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xmlns="" id="{F754BF86-4026-4720-A433-08B7BCD67258}"/>
              </a:ext>
            </a:extLst>
          </p:cNvPr>
          <p:cNvSpPr/>
          <p:nvPr/>
        </p:nvSpPr>
        <p:spPr>
          <a:xfrm rot="16200000">
            <a:off x="-1430365" y="3165961"/>
            <a:ext cx="332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>
                <a:solidFill>
                  <a:schemeClr val="bg1"/>
                </a:solidFill>
              </a:rPr>
              <a:t>Vi lyktes fordi Vitnemålsportalen</a:t>
            </a:r>
          </a:p>
        </p:txBody>
      </p:sp>
    </p:spTree>
    <p:extLst>
      <p:ext uri="{BB962C8B-B14F-4D97-AF65-F5344CB8AC3E}">
        <p14:creationId xmlns:p14="http://schemas.microsoft.com/office/powerpoint/2010/main" val="33365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4CC664B-C77E-4810-BCB7-F8E64FB20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97" y="1847131"/>
            <a:ext cx="5835546" cy="434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de 16">
            <a:extLst>
              <a:ext uri="{FF2B5EF4-FFF2-40B4-BE49-F238E27FC236}">
                <a16:creationId xmlns:a16="http://schemas.microsoft.com/office/drawing/2014/main" xmlns="" id="{DD45926E-218F-4A84-82F2-7371E5C5B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58" y="1638491"/>
            <a:ext cx="904762" cy="3676190"/>
          </a:xfrm>
          <a:prstGeom prst="rect">
            <a:avLst/>
          </a:prstGeom>
        </p:spPr>
      </p:pic>
      <p:pic>
        <p:nvPicPr>
          <p:cNvPr id="13" name="Bilde 17">
            <a:extLst>
              <a:ext uri="{FF2B5EF4-FFF2-40B4-BE49-F238E27FC236}">
                <a16:creationId xmlns:a16="http://schemas.microsoft.com/office/drawing/2014/main" xmlns="" id="{258625C2-DEF5-4CF3-8753-71C3CE432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6202" y="1743862"/>
            <a:ext cx="1323810" cy="3790476"/>
          </a:xfrm>
          <a:prstGeom prst="rect">
            <a:avLst/>
          </a:prstGeom>
        </p:spPr>
      </p:pic>
      <p:pic>
        <p:nvPicPr>
          <p:cNvPr id="14" name="Bilde 18">
            <a:extLst>
              <a:ext uri="{FF2B5EF4-FFF2-40B4-BE49-F238E27FC236}">
                <a16:creationId xmlns:a16="http://schemas.microsoft.com/office/drawing/2014/main" xmlns="" id="{A1DDCED6-97CB-4BAB-9A05-6129CE56A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0365" y="5530822"/>
            <a:ext cx="1942857" cy="352381"/>
          </a:xfrm>
          <a:prstGeom prst="rect">
            <a:avLst/>
          </a:prstGeom>
        </p:spPr>
      </p:pic>
      <p:sp>
        <p:nvSpPr>
          <p:cNvPr id="15" name="TekstSylinder 19">
            <a:extLst>
              <a:ext uri="{FF2B5EF4-FFF2-40B4-BE49-F238E27FC236}">
                <a16:creationId xmlns:a16="http://schemas.microsoft.com/office/drawing/2014/main" xmlns="" id="{B3332B9C-3AFC-4A3A-9B0C-C493FBDE64D4}"/>
              </a:ext>
            </a:extLst>
          </p:cNvPr>
          <p:cNvSpPr txBox="1"/>
          <p:nvPr/>
        </p:nvSpPr>
        <p:spPr>
          <a:xfrm>
            <a:off x="1870365" y="5868511"/>
            <a:ext cx="2192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200" dirty="0"/>
              <a:t>Kilde: Kriminalitets- og </a:t>
            </a:r>
            <a:br>
              <a:rPr lang="nb-NO" sz="1200" dirty="0"/>
            </a:br>
            <a:r>
              <a:rPr lang="nb-NO" sz="1200" dirty="0"/>
              <a:t>sikkerhetsundersøkelsen 2015</a:t>
            </a:r>
          </a:p>
        </p:txBody>
      </p:sp>
      <p:pic>
        <p:nvPicPr>
          <p:cNvPr id="18" name="Bilde 32">
            <a:extLst>
              <a:ext uri="{FF2B5EF4-FFF2-40B4-BE49-F238E27FC236}">
                <a16:creationId xmlns:a16="http://schemas.microsoft.com/office/drawing/2014/main" xmlns="" id="{CBBE7F4C-1863-4D65-84DE-4E4AB160E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1547" y="5627982"/>
            <a:ext cx="704762" cy="342857"/>
          </a:xfrm>
          <a:prstGeom prst="rect">
            <a:avLst/>
          </a:prstGeom>
        </p:spPr>
      </p:pic>
      <p:sp>
        <p:nvSpPr>
          <p:cNvPr id="6" name="Title 45">
            <a:extLst>
              <a:ext uri="{FF2B5EF4-FFF2-40B4-BE49-F238E27FC236}">
                <a16:creationId xmlns:a16="http://schemas.microsoft.com/office/drawing/2014/main" xmlns="" id="{B729D77A-D9CD-4505-B762-3996C453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>
                <a:cs typeface="Calibri"/>
              </a:rPr>
              <a:t>Forfalskning</a:t>
            </a:r>
            <a:r>
              <a:rPr lang="en-US" sz="3200" dirty="0">
                <a:cs typeface="Calibri"/>
              </a:rPr>
              <a:t> av </a:t>
            </a:r>
            <a:r>
              <a:rPr lang="en-US" sz="3200" dirty="0" err="1">
                <a:cs typeface="Calibri"/>
              </a:rPr>
              <a:t>utdanningsresultater</a:t>
            </a:r>
            <a:r>
              <a:rPr lang="en-US" sz="3200" dirty="0">
                <a:cs typeface="Calibri"/>
              </a:rPr>
              <a:t> </a:t>
            </a:r>
            <a:r>
              <a:rPr lang="en-US" sz="3200" dirty="0" err="1">
                <a:cs typeface="Calibri"/>
              </a:rPr>
              <a:t>forekommer</a:t>
            </a:r>
            <a:r>
              <a:rPr lang="en-US" sz="3200" dirty="0">
                <a:cs typeface="Calibri"/>
              </a:rPr>
              <a:t> i Norge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xmlns="" id="{E55C4285-C70F-4FE3-B0FE-706506C2D49C}"/>
              </a:ext>
            </a:extLst>
          </p:cNvPr>
          <p:cNvSpPr/>
          <p:nvPr/>
        </p:nvSpPr>
        <p:spPr>
          <a:xfrm>
            <a:off x="4585996" y="1775651"/>
            <a:ext cx="5941033" cy="454513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917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xmlns="" id="{9CC388D0-3D41-40DA-BF91-4408E7A0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99" y="400050"/>
            <a:ext cx="10176993" cy="1045936"/>
          </a:xfrm>
        </p:spPr>
        <p:txBody>
          <a:bodyPr/>
          <a:lstStyle/>
          <a:p>
            <a:r>
              <a:rPr lang="nb-NO" dirty="0"/>
              <a:t>Mye tid og penger ble brukt på manuelt arbeid knyttet til produksjon av papirer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xmlns="" id="{C508768F-37A4-4770-BAA0-AA27A4181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1" y="2716038"/>
            <a:ext cx="1911637" cy="19116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xmlns="" id="{55165CB1-5ADF-4511-9687-959772532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083" y="2716038"/>
            <a:ext cx="1911637" cy="191163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xmlns="" id="{383B5B89-C80A-4832-B444-C4B1B253D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2475" y="2716036"/>
            <a:ext cx="1911637" cy="1911637"/>
          </a:xfrm>
          <a:prstGeom prst="rect">
            <a:avLst/>
          </a:prstGeom>
        </p:spPr>
      </p:pic>
      <p:sp>
        <p:nvSpPr>
          <p:cNvPr id="11" name="Plassholder for innhold 2">
            <a:extLst>
              <a:ext uri="{FF2B5EF4-FFF2-40B4-BE49-F238E27FC236}">
                <a16:creationId xmlns:a16="http://schemas.microsoft.com/office/drawing/2014/main" xmlns="" id="{019334E5-0829-40C4-8CEB-AC49989C30B6}"/>
              </a:ext>
            </a:extLst>
          </p:cNvPr>
          <p:cNvSpPr txBox="1">
            <a:spLocks/>
          </p:cNvSpPr>
          <p:nvPr/>
        </p:nvSpPr>
        <p:spPr>
          <a:xfrm>
            <a:off x="1324957" y="4627675"/>
            <a:ext cx="1911637" cy="6731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dirty="0"/>
              <a:t>Student</a:t>
            </a: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xmlns="" id="{F9E75462-5703-4E30-B3BB-05E05CE1F36B}"/>
              </a:ext>
            </a:extLst>
          </p:cNvPr>
          <p:cNvSpPr txBox="1">
            <a:spLocks/>
          </p:cNvSpPr>
          <p:nvPr/>
        </p:nvSpPr>
        <p:spPr>
          <a:xfrm>
            <a:off x="4716072" y="4627676"/>
            <a:ext cx="2176924" cy="6731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dirty="0"/>
              <a:t>Administrasjon</a:t>
            </a:r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xmlns="" id="{97C7BAF9-725D-46CF-9CC4-968DEECE1649}"/>
              </a:ext>
            </a:extLst>
          </p:cNvPr>
          <p:cNvSpPr txBox="1">
            <a:spLocks/>
          </p:cNvSpPr>
          <p:nvPr/>
        </p:nvSpPr>
        <p:spPr>
          <a:xfrm>
            <a:off x="8370079" y="4627675"/>
            <a:ext cx="2176924" cy="67318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4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rgbClr val="41536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dirty="0"/>
              <a:t>Arbeidsgiver</a:t>
            </a:r>
          </a:p>
        </p:txBody>
      </p:sp>
    </p:spTree>
    <p:extLst>
      <p:ext uri="{BB962C8B-B14F-4D97-AF65-F5344CB8AC3E}">
        <p14:creationId xmlns:p14="http://schemas.microsoft.com/office/powerpoint/2010/main" val="19027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EFE25C-74B9-4C64-9FD0-2C688213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ble Vitnemålsportalen til?</a:t>
            </a:r>
          </a:p>
        </p:txBody>
      </p:sp>
    </p:spTree>
    <p:extLst>
      <p:ext uri="{BB962C8B-B14F-4D97-AF65-F5344CB8AC3E}">
        <p14:creationId xmlns:p14="http://schemas.microsoft.com/office/powerpoint/2010/main" val="33039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D670DE3-8154-4F27-9D87-E8D940663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+mn-lt"/>
                <a:cs typeface="+mn-lt"/>
              </a:rPr>
              <a:t>Vitnemålsportalen</a:t>
            </a:r>
            <a:r>
              <a:rPr lang="en-US" dirty="0">
                <a:ea typeface="+mn-lt"/>
                <a:cs typeface="+mn-lt"/>
              </a:rPr>
              <a:t> - </a:t>
            </a:r>
            <a:r>
              <a:rPr lang="en-US" dirty="0" err="1">
                <a:ea typeface="+mn-lt"/>
                <a:cs typeface="+mn-lt"/>
              </a:rPr>
              <a:t>fra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idé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realitet</a:t>
            </a:r>
            <a:endParaRPr lang="en-US" dirty="0">
              <a:ea typeface="+mn-lt"/>
              <a:cs typeface="+mn-lt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161F2FD6-EB25-4C7F-A135-D6E27100026C}"/>
              </a:ext>
            </a:extLst>
          </p:cNvPr>
          <p:cNvCxnSpPr/>
          <p:nvPr/>
        </p:nvCxnSpPr>
        <p:spPr>
          <a:xfrm flipV="1">
            <a:off x="6896251" y="3394931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BFCC549D-E7E2-4018-852B-75150C118211}"/>
              </a:ext>
            </a:extLst>
          </p:cNvPr>
          <p:cNvCxnSpPr/>
          <p:nvPr/>
        </p:nvCxnSpPr>
        <p:spPr>
          <a:xfrm flipV="1">
            <a:off x="9668451" y="3390013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D1905396-05FB-4BE9-8EA3-BFA0269ABCD8}"/>
              </a:ext>
            </a:extLst>
          </p:cNvPr>
          <p:cNvCxnSpPr/>
          <p:nvPr/>
        </p:nvCxnSpPr>
        <p:spPr>
          <a:xfrm flipV="1">
            <a:off x="3328318" y="3405514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ktangel 11">
            <a:extLst>
              <a:ext uri="{FF2B5EF4-FFF2-40B4-BE49-F238E27FC236}">
                <a16:creationId xmlns:a16="http://schemas.microsoft.com/office/drawing/2014/main" xmlns="" id="{9743B65E-84EB-410D-ACF5-C593BF103D3E}"/>
              </a:ext>
            </a:extLst>
          </p:cNvPr>
          <p:cNvSpPr/>
          <p:nvPr/>
        </p:nvSpPr>
        <p:spPr>
          <a:xfrm>
            <a:off x="2431683" y="2747984"/>
            <a:ext cx="1796467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err="1"/>
              <a:t>Oppdrag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fra</a:t>
            </a:r>
            <a:r>
              <a:rPr lang="en-US" dirty="0"/>
              <a:t> KD</a:t>
            </a:r>
            <a:endParaRPr lang="en-US" dirty="0">
              <a:cs typeface="Calibri"/>
            </a:endParaRPr>
          </a:p>
        </p:txBody>
      </p:sp>
      <p:sp>
        <p:nvSpPr>
          <p:cNvPr id="66" name="Rektangel 12">
            <a:extLst>
              <a:ext uri="{FF2B5EF4-FFF2-40B4-BE49-F238E27FC236}">
                <a16:creationId xmlns:a16="http://schemas.microsoft.com/office/drawing/2014/main" xmlns="" id="{99963E64-7A1E-4861-BC84-907B5E25BF79}"/>
              </a:ext>
            </a:extLst>
          </p:cNvPr>
          <p:cNvSpPr/>
          <p:nvPr/>
        </p:nvSpPr>
        <p:spPr>
          <a:xfrm>
            <a:off x="8021192" y="2718066"/>
            <a:ext cx="1503661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/>
              <a:t>Full finansiering</a:t>
            </a:r>
          </a:p>
        </p:txBody>
      </p:sp>
      <p:sp>
        <p:nvSpPr>
          <p:cNvPr id="67" name="Rektangel 13">
            <a:extLst>
              <a:ext uri="{FF2B5EF4-FFF2-40B4-BE49-F238E27FC236}">
                <a16:creationId xmlns:a16="http://schemas.microsoft.com/office/drawing/2014/main" xmlns="" id="{6F9AA78E-EDBE-4E0B-AC35-4EDFAF36F26F}"/>
              </a:ext>
            </a:extLst>
          </p:cNvPr>
          <p:cNvSpPr/>
          <p:nvPr/>
        </p:nvSpPr>
        <p:spPr>
          <a:xfrm>
            <a:off x="9383783" y="2739233"/>
            <a:ext cx="1395510" cy="646331"/>
          </a:xfrm>
          <a:prstGeom prst="rect">
            <a:avLst/>
          </a:prstGeom>
        </p:spPr>
        <p:txBody>
          <a:bodyPr wrap="non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/>
              <a:t>Produksjons-</a:t>
            </a:r>
            <a:r>
              <a:rPr lang="nb-NO" dirty="0">
                <a:cs typeface="Calibri"/>
              </a:rPr>
              <a:t/>
            </a:r>
            <a:br>
              <a:rPr lang="nb-NO" dirty="0">
                <a:cs typeface="Calibri"/>
              </a:rPr>
            </a:br>
            <a:r>
              <a:rPr lang="nb-NO" dirty="0"/>
              <a:t>setting</a:t>
            </a:r>
            <a:endParaRPr lang="en-GB" dirty="0">
              <a:cs typeface="Calibri"/>
            </a:endParaRPr>
          </a:p>
        </p:txBody>
      </p:sp>
      <p:sp>
        <p:nvSpPr>
          <p:cNvPr id="28" name="Rectangle 56">
            <a:extLst>
              <a:ext uri="{FF2B5EF4-FFF2-40B4-BE49-F238E27FC236}">
                <a16:creationId xmlns:a16="http://schemas.microsoft.com/office/drawing/2014/main" xmlns="" id="{CA42312B-02EA-4A36-A821-C7C9A18241AF}"/>
              </a:ext>
            </a:extLst>
          </p:cNvPr>
          <p:cNvSpPr/>
          <p:nvPr/>
        </p:nvSpPr>
        <p:spPr>
          <a:xfrm>
            <a:off x="1209198" y="3742376"/>
            <a:ext cx="1387257" cy="394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2011</a:t>
            </a:r>
          </a:p>
        </p:txBody>
      </p:sp>
      <p:cxnSp>
        <p:nvCxnSpPr>
          <p:cNvPr id="29" name="Straight Connector 63">
            <a:extLst>
              <a:ext uri="{FF2B5EF4-FFF2-40B4-BE49-F238E27FC236}">
                <a16:creationId xmlns:a16="http://schemas.microsoft.com/office/drawing/2014/main" xmlns="" id="{65F2A7A4-ACE1-4687-9542-480F1CF414F6}"/>
              </a:ext>
            </a:extLst>
          </p:cNvPr>
          <p:cNvCxnSpPr>
            <a:cxnSpLocks/>
          </p:cNvCxnSpPr>
          <p:nvPr/>
        </p:nvCxnSpPr>
        <p:spPr>
          <a:xfrm flipV="1">
            <a:off x="1920735" y="3416097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ktangel 11">
            <a:extLst>
              <a:ext uri="{FF2B5EF4-FFF2-40B4-BE49-F238E27FC236}">
                <a16:creationId xmlns:a16="http://schemas.microsoft.com/office/drawing/2014/main" xmlns="" id="{C72243AF-87E3-450F-8385-ED2939940E82}"/>
              </a:ext>
            </a:extLst>
          </p:cNvPr>
          <p:cNvSpPr/>
          <p:nvPr/>
        </p:nvSpPr>
        <p:spPr>
          <a:xfrm>
            <a:off x="1225183" y="2441066"/>
            <a:ext cx="1404883" cy="9444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Vi </a:t>
            </a:r>
            <a:r>
              <a:rPr lang="en-US" dirty="0" err="1"/>
              <a:t>presenterte</a:t>
            </a:r>
            <a:r>
              <a:rPr lang="en-US" dirty="0"/>
              <a:t> </a:t>
            </a:r>
            <a:r>
              <a:rPr lang="en-US" dirty="0" err="1"/>
              <a:t>ideen</a:t>
            </a:r>
            <a:r>
              <a:rPr lang="en-US" dirty="0"/>
              <a:t> </a:t>
            </a:r>
            <a:r>
              <a:rPr lang="en-US" dirty="0" err="1"/>
              <a:t>vår</a:t>
            </a:r>
            <a:endParaRPr lang="en-US" dirty="0" err="1">
              <a:cs typeface="Calibri"/>
            </a:endParaRPr>
          </a:p>
        </p:txBody>
      </p:sp>
      <p:sp>
        <p:nvSpPr>
          <p:cNvPr id="34" name="Rektangel 11">
            <a:extLst>
              <a:ext uri="{FF2B5EF4-FFF2-40B4-BE49-F238E27FC236}">
                <a16:creationId xmlns:a16="http://schemas.microsoft.com/office/drawing/2014/main" xmlns="" id="{F83934C2-8833-4864-83D3-1B1DB5D6C7AA}"/>
              </a:ext>
            </a:extLst>
          </p:cNvPr>
          <p:cNvSpPr/>
          <p:nvPr/>
        </p:nvSpPr>
        <p:spPr>
          <a:xfrm>
            <a:off x="3976851" y="2441067"/>
            <a:ext cx="1648299" cy="944496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Krav-</a:t>
            </a:r>
            <a:r>
              <a:rPr lang="en-US" dirty="0" err="1"/>
              <a:t>spesifikasjon</a:t>
            </a:r>
            <a:r>
              <a:rPr lang="en-US" dirty="0"/>
              <a:t> </a:t>
            </a:r>
            <a:r>
              <a:rPr lang="en-US" dirty="0" err="1"/>
              <a:t>klar</a:t>
            </a:r>
            <a:endParaRPr lang="en-US" dirty="0" err="1">
              <a:cs typeface="Calibri"/>
            </a:endParaRPr>
          </a:p>
        </p:txBody>
      </p:sp>
      <p:cxnSp>
        <p:nvCxnSpPr>
          <p:cNvPr id="35" name="Straight Connector 63">
            <a:extLst>
              <a:ext uri="{FF2B5EF4-FFF2-40B4-BE49-F238E27FC236}">
                <a16:creationId xmlns:a16="http://schemas.microsoft.com/office/drawing/2014/main" xmlns="" id="{7A2EB661-D2EF-4FEB-B16C-21D4D02374A2}"/>
              </a:ext>
            </a:extLst>
          </p:cNvPr>
          <p:cNvCxnSpPr>
            <a:cxnSpLocks/>
          </p:cNvCxnSpPr>
          <p:nvPr/>
        </p:nvCxnSpPr>
        <p:spPr>
          <a:xfrm flipV="1">
            <a:off x="4291401" y="3405513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ktangel 12">
            <a:extLst>
              <a:ext uri="{FF2B5EF4-FFF2-40B4-BE49-F238E27FC236}">
                <a16:creationId xmlns:a16="http://schemas.microsoft.com/office/drawing/2014/main" xmlns="" id="{5DE201D4-BBB2-4CB7-BF09-1D913897109F}"/>
              </a:ext>
            </a:extLst>
          </p:cNvPr>
          <p:cNvSpPr/>
          <p:nvPr/>
        </p:nvSpPr>
        <p:spPr>
          <a:xfrm>
            <a:off x="6571275" y="2453482"/>
            <a:ext cx="1503661" cy="923330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/>
              <a:t>Utviklingen startet (delfinansiert)</a:t>
            </a:r>
          </a:p>
        </p:txBody>
      </p:sp>
      <p:sp>
        <p:nvSpPr>
          <p:cNvPr id="38" name="Rectangle 56">
            <a:extLst>
              <a:ext uri="{FF2B5EF4-FFF2-40B4-BE49-F238E27FC236}">
                <a16:creationId xmlns:a16="http://schemas.microsoft.com/office/drawing/2014/main" xmlns="" id="{EEAAC45A-F8CD-4A39-B1BD-A396830221BC}"/>
              </a:ext>
            </a:extLst>
          </p:cNvPr>
          <p:cNvSpPr/>
          <p:nvPr/>
        </p:nvSpPr>
        <p:spPr>
          <a:xfrm>
            <a:off x="3982031" y="3742375"/>
            <a:ext cx="1387257" cy="394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2013</a:t>
            </a:r>
          </a:p>
        </p:txBody>
      </p:sp>
      <p:sp>
        <p:nvSpPr>
          <p:cNvPr id="39" name="Rectangle 56">
            <a:extLst>
              <a:ext uri="{FF2B5EF4-FFF2-40B4-BE49-F238E27FC236}">
                <a16:creationId xmlns:a16="http://schemas.microsoft.com/office/drawing/2014/main" xmlns="" id="{BA2D3D8A-9DB4-42E2-8E9D-A1B1CA64DB26}"/>
              </a:ext>
            </a:extLst>
          </p:cNvPr>
          <p:cNvSpPr/>
          <p:nvPr/>
        </p:nvSpPr>
        <p:spPr>
          <a:xfrm>
            <a:off x="6754864" y="3742376"/>
            <a:ext cx="1387257" cy="394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2015</a:t>
            </a:r>
          </a:p>
        </p:txBody>
      </p:sp>
      <p:sp>
        <p:nvSpPr>
          <p:cNvPr id="40" name="Rectangle 56">
            <a:extLst>
              <a:ext uri="{FF2B5EF4-FFF2-40B4-BE49-F238E27FC236}">
                <a16:creationId xmlns:a16="http://schemas.microsoft.com/office/drawing/2014/main" xmlns="" id="{967BA1C7-71FE-4068-A3FA-FC0F36F18FCA}"/>
              </a:ext>
            </a:extLst>
          </p:cNvPr>
          <p:cNvSpPr/>
          <p:nvPr/>
        </p:nvSpPr>
        <p:spPr>
          <a:xfrm>
            <a:off x="9527698" y="3742376"/>
            <a:ext cx="1387257" cy="3946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2017</a:t>
            </a:r>
          </a:p>
        </p:txBody>
      </p:sp>
      <p:sp>
        <p:nvSpPr>
          <p:cNvPr id="41" name="Rectangle 56">
            <a:extLst>
              <a:ext uri="{FF2B5EF4-FFF2-40B4-BE49-F238E27FC236}">
                <a16:creationId xmlns:a16="http://schemas.microsoft.com/office/drawing/2014/main" xmlns="" id="{3B911598-5363-4EF4-A6C8-CC8E0BDA8FB5}"/>
              </a:ext>
            </a:extLst>
          </p:cNvPr>
          <p:cNvSpPr/>
          <p:nvPr/>
        </p:nvSpPr>
        <p:spPr>
          <a:xfrm>
            <a:off x="2595614" y="3742375"/>
            <a:ext cx="1387257" cy="3946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2012</a:t>
            </a:r>
          </a:p>
        </p:txBody>
      </p:sp>
      <p:sp>
        <p:nvSpPr>
          <p:cNvPr id="43" name="Rectangle 56">
            <a:extLst>
              <a:ext uri="{FF2B5EF4-FFF2-40B4-BE49-F238E27FC236}">
                <a16:creationId xmlns:a16="http://schemas.microsoft.com/office/drawing/2014/main" xmlns="" id="{7382B31F-4748-484E-8434-1C19B7B7F5F9}"/>
              </a:ext>
            </a:extLst>
          </p:cNvPr>
          <p:cNvSpPr/>
          <p:nvPr/>
        </p:nvSpPr>
        <p:spPr>
          <a:xfrm>
            <a:off x="5368446" y="3742375"/>
            <a:ext cx="1387257" cy="3946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44" name="Rectangle 56">
            <a:extLst>
              <a:ext uri="{FF2B5EF4-FFF2-40B4-BE49-F238E27FC236}">
                <a16:creationId xmlns:a16="http://schemas.microsoft.com/office/drawing/2014/main" xmlns="" id="{E1626686-FDB3-4496-95ED-B93179CB1E22}"/>
              </a:ext>
            </a:extLst>
          </p:cNvPr>
          <p:cNvSpPr/>
          <p:nvPr/>
        </p:nvSpPr>
        <p:spPr>
          <a:xfrm>
            <a:off x="8141279" y="3742374"/>
            <a:ext cx="1387257" cy="39462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31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b-NO" dirty="0">
                <a:solidFill>
                  <a:schemeClr val="tx1"/>
                </a:solidFill>
              </a:rPr>
              <a:t>2016</a:t>
            </a:r>
          </a:p>
        </p:txBody>
      </p:sp>
      <p:cxnSp>
        <p:nvCxnSpPr>
          <p:cNvPr id="45" name="Straight Connector 62">
            <a:extLst>
              <a:ext uri="{FF2B5EF4-FFF2-40B4-BE49-F238E27FC236}">
                <a16:creationId xmlns:a16="http://schemas.microsoft.com/office/drawing/2014/main" xmlns="" id="{9E531F9E-D2F2-4479-B113-D6D041D0AADA}"/>
              </a:ext>
            </a:extLst>
          </p:cNvPr>
          <p:cNvCxnSpPr>
            <a:cxnSpLocks/>
          </p:cNvCxnSpPr>
          <p:nvPr/>
        </p:nvCxnSpPr>
        <p:spPr>
          <a:xfrm flipV="1">
            <a:off x="8790035" y="3390013"/>
            <a:ext cx="0" cy="326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l: høyre 1">
            <a:extLst>
              <a:ext uri="{FF2B5EF4-FFF2-40B4-BE49-F238E27FC236}">
                <a16:creationId xmlns:a16="http://schemas.microsoft.com/office/drawing/2014/main" xmlns="" id="{C47DCB3B-9FD9-4D52-BDB7-33BF213F0E16}"/>
              </a:ext>
            </a:extLst>
          </p:cNvPr>
          <p:cNvSpPr/>
          <p:nvPr/>
        </p:nvSpPr>
        <p:spPr>
          <a:xfrm>
            <a:off x="10986288" y="3709848"/>
            <a:ext cx="636895" cy="477671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6090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3EFE25C-74B9-4C64-9FD0-2C688213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Hvordan fungerer Vitnemålsportalen?</a:t>
            </a:r>
          </a:p>
        </p:txBody>
      </p:sp>
    </p:spTree>
    <p:extLst>
      <p:ext uri="{BB962C8B-B14F-4D97-AF65-F5344CB8AC3E}">
        <p14:creationId xmlns:p14="http://schemas.microsoft.com/office/powerpoint/2010/main" val="36148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0DF20D84-7A68-4B78-A6F4-11DEE5F8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cs typeface="Calibri"/>
              </a:rPr>
              <a:t>Utdanningsresultater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finnes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i</a:t>
            </a:r>
            <a:r>
              <a:rPr lang="en-US" dirty="0">
                <a:cs typeface="Calibri"/>
              </a:rPr>
              <a:t> digital form</a:t>
            </a:r>
            <a:endParaRPr lang="en-US" dirty="0"/>
          </a:p>
        </p:txBody>
      </p:sp>
      <p:pic>
        <p:nvPicPr>
          <p:cNvPr id="36" name="Graphic 7" descr="Court">
            <a:extLst>
              <a:ext uri="{FF2B5EF4-FFF2-40B4-BE49-F238E27FC236}">
                <a16:creationId xmlns:a16="http://schemas.microsoft.com/office/drawing/2014/main" xmlns="" id="{058311D8-6C13-485D-A60B-FA1CB9BDC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8003" y="2165363"/>
            <a:ext cx="454326" cy="459942"/>
          </a:xfrm>
          <a:prstGeom prst="rect">
            <a:avLst/>
          </a:prstGeom>
        </p:spPr>
      </p:pic>
      <p:pic>
        <p:nvPicPr>
          <p:cNvPr id="43" name="Graphic 7" descr="Court">
            <a:extLst>
              <a:ext uri="{FF2B5EF4-FFF2-40B4-BE49-F238E27FC236}">
                <a16:creationId xmlns:a16="http://schemas.microsoft.com/office/drawing/2014/main" xmlns="" id="{882ED77E-C3DA-4C45-960D-481521E83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2329" y="2165363"/>
            <a:ext cx="454326" cy="459942"/>
          </a:xfrm>
          <a:prstGeom prst="rect">
            <a:avLst/>
          </a:prstGeom>
        </p:spPr>
      </p:pic>
      <p:pic>
        <p:nvPicPr>
          <p:cNvPr id="44" name="Graphic 43" descr="Court">
            <a:extLst>
              <a:ext uri="{FF2B5EF4-FFF2-40B4-BE49-F238E27FC236}">
                <a16:creationId xmlns:a16="http://schemas.microsoft.com/office/drawing/2014/main" xmlns="" id="{834BB806-F139-4A46-84A3-56694A8BE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6655" y="2165363"/>
            <a:ext cx="454326" cy="459942"/>
          </a:xfrm>
          <a:prstGeom prst="rect">
            <a:avLst/>
          </a:prstGeom>
        </p:spPr>
      </p:pic>
      <p:pic>
        <p:nvPicPr>
          <p:cNvPr id="45" name="Graphic 7" descr="Court">
            <a:extLst>
              <a:ext uri="{FF2B5EF4-FFF2-40B4-BE49-F238E27FC236}">
                <a16:creationId xmlns:a16="http://schemas.microsoft.com/office/drawing/2014/main" xmlns="" id="{6316C110-647F-44EC-9F61-3E786FE454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20981" y="2165363"/>
            <a:ext cx="454326" cy="459942"/>
          </a:xfrm>
          <a:prstGeom prst="rect">
            <a:avLst/>
          </a:prstGeom>
        </p:spPr>
      </p:pic>
      <p:pic>
        <p:nvPicPr>
          <p:cNvPr id="46" name="Graphic 7" descr="Court">
            <a:extLst>
              <a:ext uri="{FF2B5EF4-FFF2-40B4-BE49-F238E27FC236}">
                <a16:creationId xmlns:a16="http://schemas.microsoft.com/office/drawing/2014/main" xmlns="" id="{D204E3F3-0948-45A4-8CFB-0C00F3F7E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5307" y="2165363"/>
            <a:ext cx="454326" cy="459942"/>
          </a:xfrm>
          <a:prstGeom prst="rect">
            <a:avLst/>
          </a:prstGeom>
        </p:spPr>
      </p:pic>
      <p:pic>
        <p:nvPicPr>
          <p:cNvPr id="47" name="Graphic 46" descr="Court">
            <a:extLst>
              <a:ext uri="{FF2B5EF4-FFF2-40B4-BE49-F238E27FC236}">
                <a16:creationId xmlns:a16="http://schemas.microsoft.com/office/drawing/2014/main" xmlns="" id="{70A4BC4E-5B71-401A-96EB-A9CA8C8E1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633" y="2165363"/>
            <a:ext cx="454326" cy="459942"/>
          </a:xfrm>
          <a:prstGeom prst="rect">
            <a:avLst/>
          </a:prstGeom>
        </p:spPr>
      </p:pic>
      <p:pic>
        <p:nvPicPr>
          <p:cNvPr id="48" name="Graphic 7" descr="Court">
            <a:extLst>
              <a:ext uri="{FF2B5EF4-FFF2-40B4-BE49-F238E27FC236}">
                <a16:creationId xmlns:a16="http://schemas.microsoft.com/office/drawing/2014/main" xmlns="" id="{89AFB616-1158-4012-8615-16BB02384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3959" y="2165363"/>
            <a:ext cx="454326" cy="459942"/>
          </a:xfrm>
          <a:prstGeom prst="rect">
            <a:avLst/>
          </a:prstGeom>
        </p:spPr>
      </p:pic>
      <p:pic>
        <p:nvPicPr>
          <p:cNvPr id="55" name="Graphic 54" descr="Court">
            <a:extLst>
              <a:ext uri="{FF2B5EF4-FFF2-40B4-BE49-F238E27FC236}">
                <a16:creationId xmlns:a16="http://schemas.microsoft.com/office/drawing/2014/main" xmlns="" id="{31E9C49D-40D9-435D-9545-F7C6F7058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285" y="2165363"/>
            <a:ext cx="454326" cy="459942"/>
          </a:xfrm>
          <a:prstGeom prst="rect">
            <a:avLst/>
          </a:prstGeom>
        </p:spPr>
      </p:pic>
      <p:pic>
        <p:nvPicPr>
          <p:cNvPr id="73" name="Graphic 7" descr="Court">
            <a:extLst>
              <a:ext uri="{FF2B5EF4-FFF2-40B4-BE49-F238E27FC236}">
                <a16:creationId xmlns:a16="http://schemas.microsoft.com/office/drawing/2014/main" xmlns="" id="{CD1D6CDE-4917-4E02-8562-AAC36D698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2611" y="2165363"/>
            <a:ext cx="454326" cy="459942"/>
          </a:xfrm>
          <a:prstGeom prst="rect">
            <a:avLst/>
          </a:prstGeom>
        </p:spPr>
      </p:pic>
      <p:pic>
        <p:nvPicPr>
          <p:cNvPr id="75" name="Graphic 7" descr="Court">
            <a:extLst>
              <a:ext uri="{FF2B5EF4-FFF2-40B4-BE49-F238E27FC236}">
                <a16:creationId xmlns:a16="http://schemas.microsoft.com/office/drawing/2014/main" xmlns="" id="{294E19BC-AE6A-4902-9F4A-32C5B177C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6937" y="2165363"/>
            <a:ext cx="454326" cy="459942"/>
          </a:xfrm>
          <a:prstGeom prst="rect">
            <a:avLst/>
          </a:prstGeom>
        </p:spPr>
      </p:pic>
      <p:pic>
        <p:nvPicPr>
          <p:cNvPr id="77" name="Graphic 7" descr="Court">
            <a:extLst>
              <a:ext uri="{FF2B5EF4-FFF2-40B4-BE49-F238E27FC236}">
                <a16:creationId xmlns:a16="http://schemas.microsoft.com/office/drawing/2014/main" xmlns="" id="{FDEE6792-B34B-4C9C-92E6-EF50756D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8003" y="2625305"/>
            <a:ext cx="454326" cy="459942"/>
          </a:xfrm>
          <a:prstGeom prst="rect">
            <a:avLst/>
          </a:prstGeom>
        </p:spPr>
      </p:pic>
      <p:pic>
        <p:nvPicPr>
          <p:cNvPr id="79" name="Graphic 7" descr="Court">
            <a:extLst>
              <a:ext uri="{FF2B5EF4-FFF2-40B4-BE49-F238E27FC236}">
                <a16:creationId xmlns:a16="http://schemas.microsoft.com/office/drawing/2014/main" xmlns="" id="{B5CF6254-B5CF-48AD-B0F0-D273092FD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2329" y="2625305"/>
            <a:ext cx="454326" cy="459942"/>
          </a:xfrm>
          <a:prstGeom prst="rect">
            <a:avLst/>
          </a:prstGeom>
        </p:spPr>
      </p:pic>
      <p:pic>
        <p:nvPicPr>
          <p:cNvPr id="81" name="Graphic 7" descr="Court">
            <a:extLst>
              <a:ext uri="{FF2B5EF4-FFF2-40B4-BE49-F238E27FC236}">
                <a16:creationId xmlns:a16="http://schemas.microsoft.com/office/drawing/2014/main" xmlns="" id="{3A086250-826E-4622-832F-BD10ACE9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20981" y="2625305"/>
            <a:ext cx="454326" cy="459942"/>
          </a:xfrm>
          <a:prstGeom prst="rect">
            <a:avLst/>
          </a:prstGeom>
        </p:spPr>
      </p:pic>
      <p:pic>
        <p:nvPicPr>
          <p:cNvPr id="83" name="Graphic 7" descr="Court">
            <a:extLst>
              <a:ext uri="{FF2B5EF4-FFF2-40B4-BE49-F238E27FC236}">
                <a16:creationId xmlns:a16="http://schemas.microsoft.com/office/drawing/2014/main" xmlns="" id="{0EC76A1D-1D5E-42B5-B0D1-BB971296C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5307" y="2625305"/>
            <a:ext cx="454326" cy="459942"/>
          </a:xfrm>
          <a:prstGeom prst="rect">
            <a:avLst/>
          </a:prstGeom>
        </p:spPr>
      </p:pic>
      <p:pic>
        <p:nvPicPr>
          <p:cNvPr id="85" name="Graphic 7" descr="Court">
            <a:extLst>
              <a:ext uri="{FF2B5EF4-FFF2-40B4-BE49-F238E27FC236}">
                <a16:creationId xmlns:a16="http://schemas.microsoft.com/office/drawing/2014/main" xmlns="" id="{FDFDDC88-6648-4570-BD42-D98CB6987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633" y="2625305"/>
            <a:ext cx="454326" cy="459942"/>
          </a:xfrm>
          <a:prstGeom prst="rect">
            <a:avLst/>
          </a:prstGeom>
        </p:spPr>
      </p:pic>
      <p:pic>
        <p:nvPicPr>
          <p:cNvPr id="87" name="Graphic 7" descr="Court">
            <a:extLst>
              <a:ext uri="{FF2B5EF4-FFF2-40B4-BE49-F238E27FC236}">
                <a16:creationId xmlns:a16="http://schemas.microsoft.com/office/drawing/2014/main" xmlns="" id="{F8FDF0C6-525B-46BF-9CF6-C9DEC327D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3959" y="2625305"/>
            <a:ext cx="454326" cy="459942"/>
          </a:xfrm>
          <a:prstGeom prst="rect">
            <a:avLst/>
          </a:prstGeom>
        </p:spPr>
      </p:pic>
      <p:pic>
        <p:nvPicPr>
          <p:cNvPr id="89" name="Graphic 88" descr="Court">
            <a:extLst>
              <a:ext uri="{FF2B5EF4-FFF2-40B4-BE49-F238E27FC236}">
                <a16:creationId xmlns:a16="http://schemas.microsoft.com/office/drawing/2014/main" xmlns="" id="{97855EA6-FB9B-42EB-911C-0C251FEC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285" y="2625305"/>
            <a:ext cx="454326" cy="459942"/>
          </a:xfrm>
          <a:prstGeom prst="rect">
            <a:avLst/>
          </a:prstGeom>
        </p:spPr>
      </p:pic>
      <p:pic>
        <p:nvPicPr>
          <p:cNvPr id="91" name="Graphic 7" descr="Court">
            <a:extLst>
              <a:ext uri="{FF2B5EF4-FFF2-40B4-BE49-F238E27FC236}">
                <a16:creationId xmlns:a16="http://schemas.microsoft.com/office/drawing/2014/main" xmlns="" id="{A6F8FC76-9392-49A9-8069-22A74AE8C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2611" y="2625305"/>
            <a:ext cx="454326" cy="459942"/>
          </a:xfrm>
          <a:prstGeom prst="rect">
            <a:avLst/>
          </a:prstGeom>
        </p:spPr>
      </p:pic>
      <p:pic>
        <p:nvPicPr>
          <p:cNvPr id="93" name="Graphic 7" descr="Court">
            <a:extLst>
              <a:ext uri="{FF2B5EF4-FFF2-40B4-BE49-F238E27FC236}">
                <a16:creationId xmlns:a16="http://schemas.microsoft.com/office/drawing/2014/main" xmlns="" id="{274A90A2-9384-49FE-8C75-63CA9EF48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6937" y="2625305"/>
            <a:ext cx="454326" cy="459942"/>
          </a:xfrm>
          <a:prstGeom prst="rect">
            <a:avLst/>
          </a:prstGeom>
        </p:spPr>
      </p:pic>
      <p:pic>
        <p:nvPicPr>
          <p:cNvPr id="95" name="Graphic 7" descr="Court">
            <a:extLst>
              <a:ext uri="{FF2B5EF4-FFF2-40B4-BE49-F238E27FC236}">
                <a16:creationId xmlns:a16="http://schemas.microsoft.com/office/drawing/2014/main" xmlns="" id="{0E9A43F0-C7E2-4ABC-BF60-D067F2F0A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8003" y="3085247"/>
            <a:ext cx="454326" cy="459942"/>
          </a:xfrm>
          <a:prstGeom prst="rect">
            <a:avLst/>
          </a:prstGeom>
        </p:spPr>
      </p:pic>
      <p:pic>
        <p:nvPicPr>
          <p:cNvPr id="97" name="Graphic 7" descr="Court">
            <a:extLst>
              <a:ext uri="{FF2B5EF4-FFF2-40B4-BE49-F238E27FC236}">
                <a16:creationId xmlns:a16="http://schemas.microsoft.com/office/drawing/2014/main" xmlns="" id="{C2389970-15EE-4B9A-968E-E67F2EA8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2329" y="3085247"/>
            <a:ext cx="454326" cy="459942"/>
          </a:xfrm>
          <a:prstGeom prst="rect">
            <a:avLst/>
          </a:prstGeom>
        </p:spPr>
      </p:pic>
      <p:pic>
        <p:nvPicPr>
          <p:cNvPr id="99" name="Graphic 98" descr="Court">
            <a:extLst>
              <a:ext uri="{FF2B5EF4-FFF2-40B4-BE49-F238E27FC236}">
                <a16:creationId xmlns:a16="http://schemas.microsoft.com/office/drawing/2014/main" xmlns="" id="{C8DA33C7-ABE0-40FF-BC7F-ACA3D0D7A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6655" y="3085247"/>
            <a:ext cx="454326" cy="459942"/>
          </a:xfrm>
          <a:prstGeom prst="rect">
            <a:avLst/>
          </a:prstGeom>
        </p:spPr>
      </p:pic>
      <p:pic>
        <p:nvPicPr>
          <p:cNvPr id="101" name="Graphic 7" descr="Court">
            <a:extLst>
              <a:ext uri="{FF2B5EF4-FFF2-40B4-BE49-F238E27FC236}">
                <a16:creationId xmlns:a16="http://schemas.microsoft.com/office/drawing/2014/main" xmlns="" id="{8C19B828-F0B7-4F7C-8A42-DAE691635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20981" y="3085247"/>
            <a:ext cx="454326" cy="459942"/>
          </a:xfrm>
          <a:prstGeom prst="rect">
            <a:avLst/>
          </a:prstGeom>
        </p:spPr>
      </p:pic>
      <p:pic>
        <p:nvPicPr>
          <p:cNvPr id="103" name="Graphic 7" descr="Court">
            <a:extLst>
              <a:ext uri="{FF2B5EF4-FFF2-40B4-BE49-F238E27FC236}">
                <a16:creationId xmlns:a16="http://schemas.microsoft.com/office/drawing/2014/main" xmlns="" id="{7AFD8765-F0FC-48F2-9559-0FD674CE4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5307" y="3085247"/>
            <a:ext cx="454326" cy="459942"/>
          </a:xfrm>
          <a:prstGeom prst="rect">
            <a:avLst/>
          </a:prstGeom>
        </p:spPr>
      </p:pic>
      <p:pic>
        <p:nvPicPr>
          <p:cNvPr id="105" name="Graphic 7" descr="Court">
            <a:extLst>
              <a:ext uri="{FF2B5EF4-FFF2-40B4-BE49-F238E27FC236}">
                <a16:creationId xmlns:a16="http://schemas.microsoft.com/office/drawing/2014/main" xmlns="" id="{7852BB9A-DA52-4D09-8674-C51AB69DB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633" y="3085247"/>
            <a:ext cx="454326" cy="459942"/>
          </a:xfrm>
          <a:prstGeom prst="rect">
            <a:avLst/>
          </a:prstGeom>
        </p:spPr>
      </p:pic>
      <p:pic>
        <p:nvPicPr>
          <p:cNvPr id="107" name="Graphic 106" descr="Court">
            <a:extLst>
              <a:ext uri="{FF2B5EF4-FFF2-40B4-BE49-F238E27FC236}">
                <a16:creationId xmlns:a16="http://schemas.microsoft.com/office/drawing/2014/main" xmlns="" id="{1CC1533D-49AE-47F6-8685-4EDF267D5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285" y="3085247"/>
            <a:ext cx="454326" cy="459942"/>
          </a:xfrm>
          <a:prstGeom prst="rect">
            <a:avLst/>
          </a:prstGeom>
        </p:spPr>
      </p:pic>
      <p:pic>
        <p:nvPicPr>
          <p:cNvPr id="109" name="Graphic 7" descr="Court">
            <a:extLst>
              <a:ext uri="{FF2B5EF4-FFF2-40B4-BE49-F238E27FC236}">
                <a16:creationId xmlns:a16="http://schemas.microsoft.com/office/drawing/2014/main" xmlns="" id="{4287BF6B-6DBA-415C-B3E0-1D0FD9766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2611" y="3085247"/>
            <a:ext cx="454326" cy="459942"/>
          </a:xfrm>
          <a:prstGeom prst="rect">
            <a:avLst/>
          </a:prstGeom>
        </p:spPr>
      </p:pic>
      <p:pic>
        <p:nvPicPr>
          <p:cNvPr id="111" name="Graphic 7" descr="Court">
            <a:extLst>
              <a:ext uri="{FF2B5EF4-FFF2-40B4-BE49-F238E27FC236}">
                <a16:creationId xmlns:a16="http://schemas.microsoft.com/office/drawing/2014/main" xmlns="" id="{7C983C13-64AC-4D53-8241-E5948AD62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6937" y="3085247"/>
            <a:ext cx="454326" cy="459942"/>
          </a:xfrm>
          <a:prstGeom prst="rect">
            <a:avLst/>
          </a:prstGeom>
        </p:spPr>
      </p:pic>
      <p:pic>
        <p:nvPicPr>
          <p:cNvPr id="113" name="Graphic 7" descr="Court">
            <a:extLst>
              <a:ext uri="{FF2B5EF4-FFF2-40B4-BE49-F238E27FC236}">
                <a16:creationId xmlns:a16="http://schemas.microsoft.com/office/drawing/2014/main" xmlns="" id="{F35585FA-4E0F-4657-AF30-830D59697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8003" y="3545189"/>
            <a:ext cx="454326" cy="459942"/>
          </a:xfrm>
          <a:prstGeom prst="rect">
            <a:avLst/>
          </a:prstGeom>
        </p:spPr>
      </p:pic>
      <p:pic>
        <p:nvPicPr>
          <p:cNvPr id="115" name="Graphic 7" descr="Court">
            <a:extLst>
              <a:ext uri="{FF2B5EF4-FFF2-40B4-BE49-F238E27FC236}">
                <a16:creationId xmlns:a16="http://schemas.microsoft.com/office/drawing/2014/main" xmlns="" id="{88E8B002-E365-4B71-A7D4-D0BB6918A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2329" y="3545189"/>
            <a:ext cx="454326" cy="459942"/>
          </a:xfrm>
          <a:prstGeom prst="rect">
            <a:avLst/>
          </a:prstGeom>
        </p:spPr>
      </p:pic>
      <p:pic>
        <p:nvPicPr>
          <p:cNvPr id="117" name="Graphic 116" descr="Court">
            <a:extLst>
              <a:ext uri="{FF2B5EF4-FFF2-40B4-BE49-F238E27FC236}">
                <a16:creationId xmlns:a16="http://schemas.microsoft.com/office/drawing/2014/main" xmlns="" id="{E0922FA8-42E9-4682-A437-553072E7E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6655" y="3545189"/>
            <a:ext cx="454326" cy="459942"/>
          </a:xfrm>
          <a:prstGeom prst="rect">
            <a:avLst/>
          </a:prstGeom>
        </p:spPr>
      </p:pic>
      <p:pic>
        <p:nvPicPr>
          <p:cNvPr id="119" name="Graphic 7" descr="Court">
            <a:extLst>
              <a:ext uri="{FF2B5EF4-FFF2-40B4-BE49-F238E27FC236}">
                <a16:creationId xmlns:a16="http://schemas.microsoft.com/office/drawing/2014/main" xmlns="" id="{F359A35D-EDCC-45CB-BC09-7905A4117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5307" y="3545189"/>
            <a:ext cx="454326" cy="459942"/>
          </a:xfrm>
          <a:prstGeom prst="rect">
            <a:avLst/>
          </a:prstGeom>
        </p:spPr>
      </p:pic>
      <p:pic>
        <p:nvPicPr>
          <p:cNvPr id="121" name="Graphic 7" descr="Court">
            <a:extLst>
              <a:ext uri="{FF2B5EF4-FFF2-40B4-BE49-F238E27FC236}">
                <a16:creationId xmlns:a16="http://schemas.microsoft.com/office/drawing/2014/main" xmlns="" id="{A9158A3A-FFED-4D49-B0C1-0B8DAC485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633" y="3545189"/>
            <a:ext cx="454326" cy="459942"/>
          </a:xfrm>
          <a:prstGeom prst="rect">
            <a:avLst/>
          </a:prstGeom>
        </p:spPr>
      </p:pic>
      <p:pic>
        <p:nvPicPr>
          <p:cNvPr id="123" name="Graphic 7" descr="Court">
            <a:extLst>
              <a:ext uri="{FF2B5EF4-FFF2-40B4-BE49-F238E27FC236}">
                <a16:creationId xmlns:a16="http://schemas.microsoft.com/office/drawing/2014/main" xmlns="" id="{50692667-E4D2-4377-BA56-4E7993106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3959" y="3545189"/>
            <a:ext cx="454326" cy="459942"/>
          </a:xfrm>
          <a:prstGeom prst="rect">
            <a:avLst/>
          </a:prstGeom>
        </p:spPr>
      </p:pic>
      <p:pic>
        <p:nvPicPr>
          <p:cNvPr id="125" name="Graphic 124" descr="Court">
            <a:extLst>
              <a:ext uri="{FF2B5EF4-FFF2-40B4-BE49-F238E27FC236}">
                <a16:creationId xmlns:a16="http://schemas.microsoft.com/office/drawing/2014/main" xmlns="" id="{C890F510-FA30-4C33-9D38-6255DADD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285" y="3545189"/>
            <a:ext cx="454326" cy="459942"/>
          </a:xfrm>
          <a:prstGeom prst="rect">
            <a:avLst/>
          </a:prstGeom>
        </p:spPr>
      </p:pic>
      <p:pic>
        <p:nvPicPr>
          <p:cNvPr id="127" name="Graphic 7" descr="Court">
            <a:extLst>
              <a:ext uri="{FF2B5EF4-FFF2-40B4-BE49-F238E27FC236}">
                <a16:creationId xmlns:a16="http://schemas.microsoft.com/office/drawing/2014/main" xmlns="" id="{8D753D83-041B-45AD-BF3F-41DA261F8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2611" y="3545189"/>
            <a:ext cx="454326" cy="459942"/>
          </a:xfrm>
          <a:prstGeom prst="rect">
            <a:avLst/>
          </a:prstGeom>
        </p:spPr>
      </p:pic>
      <p:pic>
        <p:nvPicPr>
          <p:cNvPr id="129" name="Graphic 7" descr="Court">
            <a:extLst>
              <a:ext uri="{FF2B5EF4-FFF2-40B4-BE49-F238E27FC236}">
                <a16:creationId xmlns:a16="http://schemas.microsoft.com/office/drawing/2014/main" xmlns="" id="{9C2B10EB-01BE-491A-9718-D6DEF86EC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6937" y="3545189"/>
            <a:ext cx="454326" cy="459942"/>
          </a:xfrm>
          <a:prstGeom prst="rect">
            <a:avLst/>
          </a:prstGeom>
        </p:spPr>
      </p:pic>
      <p:pic>
        <p:nvPicPr>
          <p:cNvPr id="131" name="Graphic 34" descr="Court">
            <a:extLst>
              <a:ext uri="{FF2B5EF4-FFF2-40B4-BE49-F238E27FC236}">
                <a16:creationId xmlns:a16="http://schemas.microsoft.com/office/drawing/2014/main" xmlns="" id="{10F82EE2-380F-4558-BBEC-08E2C871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20981" y="3545189"/>
            <a:ext cx="454326" cy="459942"/>
          </a:xfrm>
          <a:prstGeom prst="rect">
            <a:avLst/>
          </a:prstGeom>
        </p:spPr>
      </p:pic>
      <p:pic>
        <p:nvPicPr>
          <p:cNvPr id="133" name="Graphic 7" descr="Court">
            <a:extLst>
              <a:ext uri="{FF2B5EF4-FFF2-40B4-BE49-F238E27FC236}">
                <a16:creationId xmlns:a16="http://schemas.microsoft.com/office/drawing/2014/main" xmlns="" id="{8BFBC0E5-FAAC-4567-9C5C-22C93F60B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58003" y="1705421"/>
            <a:ext cx="454326" cy="459942"/>
          </a:xfrm>
          <a:prstGeom prst="rect">
            <a:avLst/>
          </a:prstGeom>
        </p:spPr>
      </p:pic>
      <p:pic>
        <p:nvPicPr>
          <p:cNvPr id="135" name="Graphic 7" descr="Court">
            <a:extLst>
              <a:ext uri="{FF2B5EF4-FFF2-40B4-BE49-F238E27FC236}">
                <a16:creationId xmlns:a16="http://schemas.microsoft.com/office/drawing/2014/main" xmlns="" id="{5B5445F6-C83A-4E43-99AD-1F46D9159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212329" y="1705421"/>
            <a:ext cx="454326" cy="459942"/>
          </a:xfrm>
          <a:prstGeom prst="rect">
            <a:avLst/>
          </a:prstGeom>
        </p:spPr>
      </p:pic>
      <p:pic>
        <p:nvPicPr>
          <p:cNvPr id="137" name="Graphic 4" descr="Court">
            <a:extLst>
              <a:ext uri="{FF2B5EF4-FFF2-40B4-BE49-F238E27FC236}">
                <a16:creationId xmlns:a16="http://schemas.microsoft.com/office/drawing/2014/main" xmlns="" id="{2AA4434D-AE6F-43CD-9EE5-E6AA13987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6655" y="1705421"/>
            <a:ext cx="454326" cy="459942"/>
          </a:xfrm>
          <a:prstGeom prst="rect">
            <a:avLst/>
          </a:prstGeom>
        </p:spPr>
      </p:pic>
      <p:pic>
        <p:nvPicPr>
          <p:cNvPr id="139" name="Graphic 7" descr="Court">
            <a:extLst>
              <a:ext uri="{FF2B5EF4-FFF2-40B4-BE49-F238E27FC236}">
                <a16:creationId xmlns:a16="http://schemas.microsoft.com/office/drawing/2014/main" xmlns="" id="{1F810273-EB55-4D82-AB24-1A44A39EE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120981" y="1705421"/>
            <a:ext cx="454326" cy="459942"/>
          </a:xfrm>
          <a:prstGeom prst="rect">
            <a:avLst/>
          </a:prstGeom>
        </p:spPr>
      </p:pic>
      <p:pic>
        <p:nvPicPr>
          <p:cNvPr id="141" name="Graphic 7" descr="Court">
            <a:extLst>
              <a:ext uri="{FF2B5EF4-FFF2-40B4-BE49-F238E27FC236}">
                <a16:creationId xmlns:a16="http://schemas.microsoft.com/office/drawing/2014/main" xmlns="" id="{EC7C1589-8179-4F6E-9CEA-81D5C61A6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75307" y="1705421"/>
            <a:ext cx="454326" cy="459942"/>
          </a:xfrm>
          <a:prstGeom prst="rect">
            <a:avLst/>
          </a:prstGeom>
        </p:spPr>
      </p:pic>
      <p:pic>
        <p:nvPicPr>
          <p:cNvPr id="143" name="Graphic 7" descr="Court">
            <a:extLst>
              <a:ext uri="{FF2B5EF4-FFF2-40B4-BE49-F238E27FC236}">
                <a16:creationId xmlns:a16="http://schemas.microsoft.com/office/drawing/2014/main" xmlns="" id="{65823E40-C25B-4F64-A8E8-4D453FD47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029633" y="1705421"/>
            <a:ext cx="454326" cy="459942"/>
          </a:xfrm>
          <a:prstGeom prst="rect">
            <a:avLst/>
          </a:prstGeom>
        </p:spPr>
      </p:pic>
      <p:pic>
        <p:nvPicPr>
          <p:cNvPr id="145" name="Graphic 7" descr="Court">
            <a:extLst>
              <a:ext uri="{FF2B5EF4-FFF2-40B4-BE49-F238E27FC236}">
                <a16:creationId xmlns:a16="http://schemas.microsoft.com/office/drawing/2014/main" xmlns="" id="{A7E51B7E-E6D4-45A0-980A-09571E22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3959" y="1705421"/>
            <a:ext cx="454326" cy="459942"/>
          </a:xfrm>
          <a:prstGeom prst="rect">
            <a:avLst/>
          </a:prstGeom>
        </p:spPr>
      </p:pic>
      <p:pic>
        <p:nvPicPr>
          <p:cNvPr id="147" name="Graphic 9" descr="Court">
            <a:extLst>
              <a:ext uri="{FF2B5EF4-FFF2-40B4-BE49-F238E27FC236}">
                <a16:creationId xmlns:a16="http://schemas.microsoft.com/office/drawing/2014/main" xmlns="" id="{2ED0A10E-9DEE-44E5-ADC1-2E5E86741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38285" y="1705421"/>
            <a:ext cx="454326" cy="459942"/>
          </a:xfrm>
          <a:prstGeom prst="rect">
            <a:avLst/>
          </a:prstGeom>
        </p:spPr>
      </p:pic>
      <p:pic>
        <p:nvPicPr>
          <p:cNvPr id="149" name="Graphic 7" descr="Court">
            <a:extLst>
              <a:ext uri="{FF2B5EF4-FFF2-40B4-BE49-F238E27FC236}">
                <a16:creationId xmlns:a16="http://schemas.microsoft.com/office/drawing/2014/main" xmlns="" id="{0FEB236F-0225-41A2-ACB0-FA0579121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92611" y="1705421"/>
            <a:ext cx="454326" cy="459942"/>
          </a:xfrm>
          <a:prstGeom prst="rect">
            <a:avLst/>
          </a:prstGeom>
        </p:spPr>
      </p:pic>
      <p:pic>
        <p:nvPicPr>
          <p:cNvPr id="151" name="Graphic 7" descr="Court">
            <a:extLst>
              <a:ext uri="{FF2B5EF4-FFF2-40B4-BE49-F238E27FC236}">
                <a16:creationId xmlns:a16="http://schemas.microsoft.com/office/drawing/2014/main" xmlns="" id="{3B29D2C6-F30A-4311-9227-44F868D25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46937" y="1705421"/>
            <a:ext cx="454326" cy="459942"/>
          </a:xfrm>
          <a:prstGeom prst="rect">
            <a:avLst/>
          </a:prstGeom>
        </p:spPr>
      </p:pic>
      <p:pic>
        <p:nvPicPr>
          <p:cNvPr id="153" name="Graphic 7" descr="Court">
            <a:extLst>
              <a:ext uri="{FF2B5EF4-FFF2-40B4-BE49-F238E27FC236}">
                <a16:creationId xmlns:a16="http://schemas.microsoft.com/office/drawing/2014/main" xmlns="" id="{9DD8D061-5FA7-44DF-B44B-F0033BEE7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66055" y="2618948"/>
            <a:ext cx="454326" cy="459942"/>
          </a:xfrm>
          <a:prstGeom prst="rect">
            <a:avLst/>
          </a:prstGeom>
        </p:spPr>
      </p:pic>
      <p:pic>
        <p:nvPicPr>
          <p:cNvPr id="155" name="Graphic 7" descr="Court">
            <a:extLst>
              <a:ext uri="{FF2B5EF4-FFF2-40B4-BE49-F238E27FC236}">
                <a16:creationId xmlns:a16="http://schemas.microsoft.com/office/drawing/2014/main" xmlns="" id="{C634FCBA-73CC-4674-AA5E-ED15F7B7A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85757" y="3073873"/>
            <a:ext cx="454326" cy="4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83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Unit 2">
      <a:dk1>
        <a:srgbClr val="1A1918"/>
      </a:dk1>
      <a:lt1>
        <a:srgbClr val="FFFFFF"/>
      </a:lt1>
      <a:dk2>
        <a:srgbClr val="415563"/>
      </a:dk2>
      <a:lt2>
        <a:srgbClr val="3EB1C8"/>
      </a:lt2>
      <a:accent1>
        <a:srgbClr val="D3BA00"/>
      </a:accent1>
      <a:accent2>
        <a:srgbClr val="005970"/>
      </a:accent2>
      <a:accent3>
        <a:srgbClr val="612C5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940FCC860FFA41AE2F2E3D4387A010" ma:contentTypeVersion="10" ma:contentTypeDescription="Opprett et nytt dokument." ma:contentTypeScope="" ma:versionID="a78e03013c26e26ef3b217216afb6337">
  <xsd:schema xmlns:xsd="http://www.w3.org/2001/XMLSchema" xmlns:xs="http://www.w3.org/2001/XMLSchema" xmlns:p="http://schemas.microsoft.com/office/2006/metadata/properties" xmlns:ns2="806dc7ed-6d5b-456a-8638-2e10ba2498e0" xmlns:ns3="a0bcc20e-d5b2-49f2-a5ee-53b09eb1e8bd" targetNamespace="http://schemas.microsoft.com/office/2006/metadata/properties" ma:root="true" ma:fieldsID="019c37b3be489e1af2e15f50b872dd72" ns2:_="" ns3:_="">
    <xsd:import namespace="806dc7ed-6d5b-456a-8638-2e10ba2498e0"/>
    <xsd:import namespace="a0bcc20e-d5b2-49f2-a5ee-53b09eb1e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dc7ed-6d5b-456a-8638-2e10ba2498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bcc20e-d5b2-49f2-a5ee-53b09eb1e8b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0bcc20e-d5b2-49f2-a5ee-53b09eb1e8bd">
      <UserInfo>
        <DisplayName>Roar Olsen</DisplayName>
        <AccountId>21</AccountId>
        <AccountType/>
      </UserInfo>
      <UserInfo>
        <DisplayName>Mattis Daae</DisplayName>
        <AccountId>35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252801-7B7E-4E28-8A75-4EE8B7CD3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6dc7ed-6d5b-456a-8638-2e10ba2498e0"/>
    <ds:schemaRef ds:uri="a0bcc20e-d5b2-49f2-a5ee-53b09eb1e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4BB834-66CD-4B52-A873-D4E1782D66FF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806dc7ed-6d5b-456a-8638-2e10ba2498e0"/>
    <ds:schemaRef ds:uri="http://schemas.microsoft.com/office/2006/metadata/properties"/>
    <ds:schemaRef ds:uri="http://purl.org/dc/terms/"/>
    <ds:schemaRef ds:uri="http://schemas.openxmlformats.org/package/2006/metadata/core-properties"/>
    <ds:schemaRef ds:uri="a0bcc20e-d5b2-49f2-a5ee-53b09eb1e8b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02EA46-4F80-4CA6-9805-7A2E03BB31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1657</Words>
  <Application>Microsoft Office PowerPoint</Application>
  <PresentationFormat>Egendefinert</PresentationFormat>
  <Paragraphs>229</Paragraphs>
  <Slides>31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2" baseType="lpstr">
      <vt:lpstr>Office-tema</vt:lpstr>
      <vt:lpstr>PowerPoint-presentasjon</vt:lpstr>
      <vt:lpstr>PowerPoint-presentasjon</vt:lpstr>
      <vt:lpstr>Hvilket problem  skulle løses?</vt:lpstr>
      <vt:lpstr>Forfalskning av utdanningsresultater forekommer i Norge</vt:lpstr>
      <vt:lpstr>Mye tid og penger ble brukt på manuelt arbeid knyttet til produksjon av papirer</vt:lpstr>
      <vt:lpstr>Hvordan ble Vitnemålsportalen til?</vt:lpstr>
      <vt:lpstr>Vitnemålsportalen - fra idé til realitet</vt:lpstr>
      <vt:lpstr>Hvordan fungerer Vitnemålsportalen?</vt:lpstr>
      <vt:lpstr>Utdanningsresultater finnes i digital form</vt:lpstr>
      <vt:lpstr>Vitnemålsportalen trenger ikke fylles opp</vt:lpstr>
      <vt:lpstr>Jeg kan hente ut data om meg fra ulike kilder</vt:lpstr>
      <vt:lpstr>PowerPoint-presentasjon</vt:lpstr>
      <vt:lpstr>Jeg har full kontroll over mine data</vt:lpstr>
      <vt:lpstr>Hvilke utfordringer  støtte vi på, og hvordan håndterte vi dem?</vt:lpstr>
      <vt:lpstr>Lovverket begrenser og sinker</vt:lpstr>
      <vt:lpstr>Det kan være utfordrende prioritere et initiativ uten finansiering</vt:lpstr>
      <vt:lpstr>Datakvaliteten er varierende</vt:lpstr>
      <vt:lpstr>Innbyggernes digitale kompetanse varierer</vt:lpstr>
      <vt:lpstr>Hva er gevinstene ved Vitnemålsportalen?</vt:lpstr>
      <vt:lpstr>Vitnemålsportalen forenkler prosesser og  reduserer behov for manuelt arbeid og papirer</vt:lpstr>
      <vt:lpstr>Vitnemålsportalen sikrer korrekthet</vt:lpstr>
      <vt:lpstr>Vitnemålsportalen kan enkelt utvides med flere typer data</vt:lpstr>
      <vt:lpstr>En stor bieffekt: mottakere kan automatisere sine administrative prosesser</vt:lpstr>
      <vt:lpstr>Hvorfor har vi lyktes?</vt:lpstr>
      <vt:lpstr>Vitnemålsportalen dekker et reelt behov for mange</vt:lpstr>
      <vt:lpstr>Tjenesten baserer seg på standardiserte data</vt:lpstr>
      <vt:lpstr>Vitnemålsportalen er utviklet i et tett sammarbeid</vt:lpstr>
      <vt:lpstr>Vitnemålsportalen er brukervennlig</vt:lpstr>
      <vt:lpstr>Brukerne har tillit til Vitnemålsportalen</vt:lpstr>
      <vt:lpstr>Vitnemålsportalen sparer samfunnet for store utgifter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Marte Holhjem</dc:creator>
  <cp:lastModifiedBy>Ellingsen Siri Bjørtuft</cp:lastModifiedBy>
  <cp:revision>4</cp:revision>
  <dcterms:created xsi:type="dcterms:W3CDTF">2019-10-09T10:08:36Z</dcterms:created>
  <dcterms:modified xsi:type="dcterms:W3CDTF">2019-10-16T06:37:33Z</dcterms:modified>
</cp:coreProperties>
</file>